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9" r:id="rId5"/>
    <p:sldId id="258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4" r:id="rId22"/>
    <p:sldId id="276" r:id="rId23"/>
    <p:sldId id="277" r:id="rId24"/>
    <p:sldId id="278" r:id="rId25"/>
    <p:sldId id="27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7" autoAdjust="0"/>
    <p:restoredTop sz="94660"/>
  </p:normalViewPr>
  <p:slideViewPr>
    <p:cSldViewPr>
      <p:cViewPr>
        <p:scale>
          <a:sx n="75" d="100"/>
          <a:sy n="75" d="100"/>
        </p:scale>
        <p:origin x="-39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ames\New%20Microsoft%20Excel%20Workshee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bg-BG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explosion val="12"/>
          <c:dPt>
            <c:idx val="0"/>
            <c:bubble3D val="0"/>
          </c:dPt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Sheet1!$A$1:$A$10</c:f>
              <c:strCache>
                <c:ptCount val="10"/>
                <c:pt idx="0">
                  <c:v>Интерком</c:v>
                </c:pt>
                <c:pt idx="1">
                  <c:v>Външна периметрова охрана</c:v>
                </c:pt>
                <c:pt idx="2">
                  <c:v>Сградна автоматика</c:v>
                </c:pt>
                <c:pt idx="3">
                  <c:v>Охранителни системи</c:v>
                </c:pt>
                <c:pt idx="4">
                  <c:v>Видеоконтрол</c:v>
                </c:pt>
                <c:pt idx="5">
                  <c:v>Контрол на достъпа</c:v>
                </c:pt>
                <c:pt idx="6">
                  <c:v>Пожароизвестителни и гасителни системи</c:v>
                </c:pt>
                <c:pt idx="7">
                  <c:v>Мониторинг системи</c:v>
                </c:pt>
                <c:pt idx="8">
                  <c:v>Други</c:v>
                </c:pt>
                <c:pt idx="9">
                  <c:v>Окабеляване</c:v>
                </c:pt>
              </c:strCache>
            </c:strRef>
          </c:cat>
          <c:val>
            <c:numRef>
              <c:f>Sheet1!$B$1:$B$10</c:f>
              <c:numCache>
                <c:formatCode>0</c:formatCode>
                <c:ptCount val="10"/>
                <c:pt idx="0">
                  <c:v>3</c:v>
                </c:pt>
                <c:pt idx="1">
                  <c:v>1</c:v>
                </c:pt>
                <c:pt idx="2">
                  <c:v>1</c:v>
                </c:pt>
                <c:pt idx="3">
                  <c:v>24</c:v>
                </c:pt>
                <c:pt idx="4">
                  <c:v>22</c:v>
                </c:pt>
                <c:pt idx="5">
                  <c:v>14</c:v>
                </c:pt>
                <c:pt idx="6">
                  <c:v>12</c:v>
                </c:pt>
                <c:pt idx="7">
                  <c:v>11</c:v>
                </c:pt>
                <c:pt idx="8">
                  <c:v>8</c:v>
                </c:pt>
                <c:pt idx="9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legend>
      <c:legendPos val="r"/>
      <c:layout>
        <c:manualLayout>
          <c:xMode val="edge"/>
          <c:yMode val="edge"/>
          <c:x val="0.63593198876456236"/>
          <c:y val="2.7542887887028137E-2"/>
          <c:w val="0.34506216328222128"/>
          <c:h val="0.93202832147269932"/>
        </c:manualLayout>
      </c:layout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bg-BG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gif"/><Relationship Id="rId4" Type="http://schemas.microsoft.com/office/2007/relationships/hdphoto" Target="../media/hdphoto1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microsoft.com/office/2007/relationships/hdphoto" Target="../media/hdphoto14.wdp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microsoft.com/office/2007/relationships/hdphoto" Target="../media/hdphoto13.wdp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5.wdp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microsoft.com/office/2007/relationships/hdphoto" Target="../media/hdphoto1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12" Type="http://schemas.microsoft.com/office/2007/relationships/hdphoto" Target="../media/hdphoto21.wdp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8.wdp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0" Type="http://schemas.microsoft.com/office/2007/relationships/hdphoto" Target="../media/hdphoto20.wdp"/><Relationship Id="rId4" Type="http://schemas.microsoft.com/office/2007/relationships/hdphoto" Target="../media/hdphoto17.wdp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3.wdp"/><Relationship Id="rId5" Type="http://schemas.openxmlformats.org/officeDocument/2006/relationships/image" Target="../media/image46.png"/><Relationship Id="rId4" Type="http://schemas.microsoft.com/office/2007/relationships/hdphoto" Target="../media/hdphoto2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12.png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14.png"/><Relationship Id="rId4" Type="http://schemas.microsoft.com/office/2007/relationships/hdphoto" Target="../media/hdphoto9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microsoft.com/office/2007/relationships/hdphoto" Target="../media/hdphoto1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52600" y="381000"/>
            <a:ext cx="64475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АЛАРМЕНИ СИСТЕМИ</a:t>
            </a:r>
            <a:endParaRPr 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92D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4429780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b="1" u="sng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ПРЕЗЕНТАЦИЯТА Е ИЗГОТВЕНА ОТ: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4941094"/>
            <a:ext cx="6705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ДЖИХАН </a:t>
            </a:r>
            <a:r>
              <a:rPr lang="bg-BG" sz="28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ДЖЕВДЕТ – 23 група фак№ 105491</a:t>
            </a:r>
          </a:p>
          <a:p>
            <a:r>
              <a:rPr lang="bg-BG" sz="28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ЮНАЙ ЮКСЕЛ – 23 група фак№105492</a:t>
            </a:r>
            <a:endParaRPr lang="bg-BG" sz="28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rgbClr val="92D050"/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979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890349"/>
            <a:ext cx="8382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	</a:t>
            </a:r>
            <a:r>
              <a:rPr lang="bg-BG" sz="2000" u="sng" dirty="0" smtClean="0">
                <a:solidFill>
                  <a:schemeClr val="bg1"/>
                </a:solidFill>
              </a:rPr>
              <a:t>Според </a:t>
            </a:r>
            <a:r>
              <a:rPr lang="bg-BG" sz="2000" u="sng" dirty="0">
                <a:solidFill>
                  <a:schemeClr val="bg1"/>
                </a:solidFill>
              </a:rPr>
              <a:t>предназначението си алармените системи биват: 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bg-BG" sz="2000" dirty="0">
                <a:solidFill>
                  <a:schemeClr val="bg1"/>
                </a:solidFill>
              </a:rPr>
              <a:t>Системи срещу проникване и взлом (охранителни, периметрови); 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bg-BG" sz="2000" dirty="0">
                <a:solidFill>
                  <a:schemeClr val="bg1"/>
                </a:solidFill>
              </a:rPr>
              <a:t>Системи за контрол на достъпа;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bg-BG" sz="2000" dirty="0">
                <a:solidFill>
                  <a:schemeClr val="bg1"/>
                </a:solidFill>
              </a:rPr>
              <a:t>Системи за видеонаблюдение (видеоконтрол); 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bg-BG" sz="2000" dirty="0">
                <a:solidFill>
                  <a:schemeClr val="bg1"/>
                </a:solidFill>
              </a:rPr>
              <a:t>Автомобилни алармени системи;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bg-BG" sz="2000" dirty="0">
                <a:solidFill>
                  <a:schemeClr val="bg1"/>
                </a:solidFill>
              </a:rPr>
              <a:t>Пожароизвестителни системи; 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bg-BG" sz="2000" dirty="0">
                <a:solidFill>
                  <a:schemeClr val="bg1"/>
                </a:solidFill>
              </a:rPr>
              <a:t>Системи за предаване на тревож</a:t>
            </a:r>
            <a:r>
              <a:rPr lang="ru-RU" sz="2000" dirty="0">
                <a:solidFill>
                  <a:schemeClr val="bg1"/>
                </a:solidFill>
              </a:rPr>
              <a:t>ен </a:t>
            </a:r>
            <a:r>
              <a:rPr lang="bg-BG" sz="2000" dirty="0">
                <a:solidFill>
                  <a:schemeClr val="bg1"/>
                </a:solidFill>
              </a:rPr>
              <a:t> сигнал на разстояние;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bg-BG" sz="2000" dirty="0" smtClean="0">
                <a:solidFill>
                  <a:schemeClr val="bg1"/>
                </a:solidFill>
              </a:rPr>
              <a:t>Системи за наблюдение на земетръси и други природни явления; 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bg-BG" sz="2000" smtClean="0">
                <a:solidFill>
                  <a:schemeClr val="bg1"/>
                </a:solidFill>
              </a:rPr>
              <a:t>Индустриални </a:t>
            </a:r>
            <a:r>
              <a:rPr lang="bg-BG" sz="2000" dirty="0">
                <a:solidFill>
                  <a:schemeClr val="bg1"/>
                </a:solidFill>
              </a:rPr>
              <a:t>алармени системи;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bg-BG" sz="2000" dirty="0">
                <a:solidFill>
                  <a:schemeClr val="bg1"/>
                </a:solidFill>
              </a:rPr>
              <a:t>Системи за контрол на промишлени или битови аварии и др. </a:t>
            </a:r>
          </a:p>
        </p:txBody>
      </p:sp>
    </p:spTree>
    <p:extLst>
      <p:ext uri="{BB962C8B-B14F-4D97-AF65-F5344CB8AC3E}">
        <p14:creationId xmlns:p14="http://schemas.microsoft.com/office/powerpoint/2010/main" val="296521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00" y="468868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2000" u="sng">
                <a:solidFill>
                  <a:schemeClr val="bg1"/>
                </a:solidFill>
              </a:defRPr>
            </a:lvl1pPr>
          </a:lstStyle>
          <a:p>
            <a:pPr marL="0" lvl="2" algn="just"/>
            <a:r>
              <a:rPr lang="en-US" sz="2000" u="sng" dirty="0">
                <a:solidFill>
                  <a:schemeClr val="bg1"/>
                </a:solidFill>
              </a:rPr>
              <a:t>1.1.3. </a:t>
            </a:r>
            <a:r>
              <a:rPr lang="bg-BG" sz="2000" u="sng" dirty="0">
                <a:solidFill>
                  <a:schemeClr val="bg1"/>
                </a:solidFill>
              </a:rPr>
              <a:t>Основни функции на алармените системи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080"/>
            <a:ext cx="8991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	</a:t>
            </a:r>
            <a:r>
              <a:rPr lang="bg-BG" sz="2000" u="sng" dirty="0" smtClean="0">
                <a:solidFill>
                  <a:schemeClr val="bg1"/>
                </a:solidFill>
              </a:rPr>
              <a:t>Основните </a:t>
            </a:r>
            <a:r>
              <a:rPr lang="bg-BG" sz="2000" u="sng" dirty="0">
                <a:solidFill>
                  <a:schemeClr val="bg1"/>
                </a:solidFill>
              </a:rPr>
              <a:t>функции, които изпълняват АС, са</a:t>
            </a:r>
            <a:r>
              <a:rPr lang="ru-RU" sz="2000" u="sng" dirty="0">
                <a:solidFill>
                  <a:schemeClr val="bg1"/>
                </a:solidFill>
              </a:rPr>
              <a:t>: </a:t>
            </a:r>
            <a:endParaRPr lang="bg-BG" sz="2000" u="sng" dirty="0">
              <a:solidFill>
                <a:schemeClr val="bg1"/>
              </a:solidFill>
            </a:endParaRPr>
          </a:p>
          <a:p>
            <a:pPr marL="285750" lvl="0" indent="-285750">
              <a:buFont typeface="Wingdings" pitchFamily="2" charset="2"/>
              <a:buChar char="ü"/>
            </a:pPr>
            <a:r>
              <a:rPr lang="bg-BG" sz="2000" dirty="0">
                <a:solidFill>
                  <a:schemeClr val="bg1"/>
                </a:solidFill>
              </a:rPr>
              <a:t>Регистрираща – детектиране на злонамерено действие или пожар;</a:t>
            </a:r>
          </a:p>
          <a:p>
            <a:pPr marL="285750" lvl="0" indent="-285750">
              <a:buFont typeface="Wingdings" pitchFamily="2" charset="2"/>
              <a:buChar char="ü"/>
            </a:pPr>
            <a:r>
              <a:rPr lang="bg-BG" sz="2000" dirty="0">
                <a:solidFill>
                  <a:schemeClr val="bg1"/>
                </a:solidFill>
              </a:rPr>
              <a:t>Известяваща – известяване на </a:t>
            </a:r>
            <a:r>
              <a:rPr lang="ru-RU" sz="2000" dirty="0">
                <a:solidFill>
                  <a:schemeClr val="bg1"/>
                </a:solidFill>
              </a:rPr>
              <a:t>КТС</a:t>
            </a:r>
            <a:r>
              <a:rPr lang="bg-BG" sz="2000" dirty="0">
                <a:solidFill>
                  <a:schemeClr val="bg1"/>
                </a:solidFill>
              </a:rPr>
              <a:t>;</a:t>
            </a:r>
          </a:p>
          <a:p>
            <a:pPr marL="285750" lvl="0" indent="-285750">
              <a:buFont typeface="Wingdings" pitchFamily="2" charset="2"/>
              <a:buChar char="ü"/>
            </a:pPr>
            <a:r>
              <a:rPr lang="bg-BG" sz="2000" dirty="0">
                <a:solidFill>
                  <a:schemeClr val="bg1"/>
                </a:solidFill>
              </a:rPr>
              <a:t>Задържаща – забавя</a:t>
            </a:r>
            <a:r>
              <a:rPr lang="ru-RU" sz="2000" dirty="0">
                <a:solidFill>
                  <a:schemeClr val="bg1"/>
                </a:solidFill>
              </a:rPr>
              <a:t>не </a:t>
            </a:r>
            <a:r>
              <a:rPr lang="bg-BG" sz="2000" dirty="0">
                <a:solidFill>
                  <a:schemeClr val="bg1"/>
                </a:solidFill>
              </a:rPr>
              <a:t>или възпрепятства</a:t>
            </a:r>
            <a:r>
              <a:rPr lang="ru-RU" sz="2000" dirty="0">
                <a:solidFill>
                  <a:schemeClr val="bg1"/>
                </a:solidFill>
              </a:rPr>
              <a:t>не на</a:t>
            </a:r>
            <a:r>
              <a:rPr lang="bg-BG" sz="2000" dirty="0">
                <a:solidFill>
                  <a:schemeClr val="bg1"/>
                </a:solidFill>
              </a:rPr>
              <a:t> прерастването на инцидента в бедствие;</a:t>
            </a:r>
          </a:p>
          <a:p>
            <a:pPr marL="285750" lvl="0" indent="-285750">
              <a:buFont typeface="Wingdings" pitchFamily="2" charset="2"/>
              <a:buChar char="ü"/>
            </a:pPr>
            <a:r>
              <a:rPr lang="bg-BG" sz="2000" dirty="0">
                <a:solidFill>
                  <a:schemeClr val="bg1"/>
                </a:solidFill>
              </a:rPr>
              <a:t>Контролно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bg-BG" sz="2000" dirty="0">
                <a:solidFill>
                  <a:schemeClr val="bg1"/>
                </a:solidFill>
              </a:rPr>
              <a:t>-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bg-BG" sz="2000" dirty="0">
                <a:solidFill>
                  <a:schemeClr val="bg1"/>
                </a:solidFill>
              </a:rPr>
              <a:t>пропускателна </a:t>
            </a:r>
            <a:r>
              <a:rPr lang="bg-BG" sz="2000" dirty="0" smtClean="0">
                <a:solidFill>
                  <a:schemeClr val="bg1"/>
                </a:solidFill>
              </a:rPr>
              <a:t>– </a:t>
            </a:r>
            <a:r>
              <a:rPr lang="bg-BG" sz="2000" dirty="0">
                <a:solidFill>
                  <a:schemeClr val="bg1"/>
                </a:solidFill>
              </a:rPr>
              <a:t>определя</a:t>
            </a:r>
            <a:r>
              <a:rPr lang="ru-RU" sz="2000" dirty="0" smtClean="0">
                <a:solidFill>
                  <a:schemeClr val="bg1"/>
                </a:solidFill>
              </a:rPr>
              <a:t>ща</a:t>
            </a:r>
            <a:r>
              <a:rPr lang="en-US" sz="2000" dirty="0" smtClean="0">
                <a:solidFill>
                  <a:schemeClr val="bg1"/>
                </a:solidFill>
              </a:rPr>
              <a:t>,</a:t>
            </a:r>
            <a:r>
              <a:rPr lang="bg-BG" sz="2000" dirty="0" smtClean="0">
                <a:solidFill>
                  <a:schemeClr val="bg1"/>
                </a:solidFill>
              </a:rPr>
              <a:t> </a:t>
            </a:r>
            <a:r>
              <a:rPr lang="bg-BG" sz="2000" dirty="0">
                <a:solidFill>
                  <a:schemeClr val="bg1"/>
                </a:solidFill>
              </a:rPr>
              <a:t>допуска до конкретните обекти;</a:t>
            </a:r>
          </a:p>
        </p:txBody>
      </p:sp>
      <p:pic>
        <p:nvPicPr>
          <p:cNvPr id="6" name="Picture 6" descr="http://www.pissat.com/images/so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15764"/>
            <a:ext cx="2571750" cy="21277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www.sectron.com/uploads/images/V5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015764"/>
            <a:ext cx="3780541" cy="21277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://shopping.bg/img/product_images/products/007/83/img78326-skrita-kamera-v-ustrojstvo-napodob-vashto-detektor-za-pozhar-mode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015764"/>
            <a:ext cx="1905000" cy="21277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21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265872"/>
            <a:ext cx="8610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bg-BG" sz="2000" dirty="0">
                <a:solidFill>
                  <a:schemeClr val="bg1"/>
                </a:solidFill>
              </a:rPr>
              <a:t>Доказателствена – подпомага идентифицирането и уличаването на нарушителя;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bg-BG" sz="2000" dirty="0">
                <a:solidFill>
                  <a:schemeClr val="bg1"/>
                </a:solidFill>
              </a:rPr>
              <a:t>Информационна – подпомага</a:t>
            </a:r>
            <a:r>
              <a:rPr lang="ru-RU" sz="2000" dirty="0">
                <a:solidFill>
                  <a:schemeClr val="bg1"/>
                </a:solidFill>
              </a:rPr>
              <a:t>ща</a:t>
            </a:r>
            <a:r>
              <a:rPr lang="bg-BG" sz="2000" dirty="0">
                <a:solidFill>
                  <a:schemeClr val="bg1"/>
                </a:solidFill>
              </a:rPr>
              <a:t> бързата и правилна реакция на персонала или охраната;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bg-BG" sz="2000" dirty="0">
                <a:solidFill>
                  <a:schemeClr val="bg1"/>
                </a:solidFill>
              </a:rPr>
              <a:t>Самодиагностика – свързана с индикация за работоспособността на системата или отделните й възли.</a:t>
            </a:r>
          </a:p>
        </p:txBody>
      </p:sp>
      <p:pic>
        <p:nvPicPr>
          <p:cNvPr id="4" name="Picture 4" descr="http://www.fbi.gov/news/stories/2009/january/inauguration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581399"/>
            <a:ext cx="3605349" cy="25037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581400"/>
            <a:ext cx="3505200" cy="2503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521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0200" y="457200"/>
            <a:ext cx="6400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000" u="sng" dirty="0">
                <a:solidFill>
                  <a:schemeClr val="bg1"/>
                </a:solidFill>
              </a:rPr>
              <a:t>1.1.4. Обобщена структура и технически решения на АС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41725"/>
            <a:ext cx="8991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bg-BG" sz="2000" dirty="0" smtClean="0">
                <a:solidFill>
                  <a:schemeClr val="bg1"/>
                </a:solidFill>
              </a:rPr>
              <a:t>В </a:t>
            </a:r>
            <a:r>
              <a:rPr lang="bg-BG" sz="2000" dirty="0">
                <a:solidFill>
                  <a:schemeClr val="bg1"/>
                </a:solidFill>
              </a:rPr>
              <a:t>общия случай съвременните АС представляват вградени микропроцесорни системи.  Блокова схема на АС е дадена на Фиг.1.1. Към тези системи се отнасят следните изисквания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  <a:endParaRPr lang="bg-BG" sz="2000" dirty="0">
              <a:solidFill>
                <a:schemeClr val="bg1"/>
              </a:solidFill>
            </a:endParaRPr>
          </a:p>
          <a:p>
            <a:pPr marL="342900" lvl="0" indent="-342900">
              <a:buFont typeface="Wingdings" pitchFamily="2" charset="2"/>
              <a:buChar char="ü"/>
            </a:pPr>
            <a:r>
              <a:rPr lang="bg-BG" sz="2000" dirty="0">
                <a:solidFill>
                  <a:schemeClr val="bg1"/>
                </a:solidFill>
              </a:rPr>
              <a:t>да работят надеждно като идентифицират всички КТС</a:t>
            </a:r>
            <a:r>
              <a:rPr lang="en-US" sz="2000" dirty="0">
                <a:solidFill>
                  <a:schemeClr val="bg1"/>
                </a:solidFill>
              </a:rPr>
              <a:t> (</a:t>
            </a:r>
            <a:r>
              <a:rPr lang="bg-BG" sz="2000" dirty="0">
                <a:solidFill>
                  <a:schemeClr val="bg1"/>
                </a:solidFill>
              </a:rPr>
              <a:t>Контролираното тревожно събитие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  <a:r>
              <a:rPr lang="bg-BG" sz="2000" dirty="0">
                <a:solidFill>
                  <a:schemeClr val="bg1"/>
                </a:solidFill>
              </a:rPr>
              <a:t>;</a:t>
            </a:r>
          </a:p>
          <a:p>
            <a:pPr marL="342900" lvl="0" indent="-342900">
              <a:buFont typeface="Wingdings" pitchFamily="2" charset="2"/>
              <a:buChar char="ü"/>
            </a:pPr>
            <a:r>
              <a:rPr lang="bg-BG" sz="2000" dirty="0">
                <a:solidFill>
                  <a:schemeClr val="bg1"/>
                </a:solidFill>
              </a:rPr>
              <a:t>да предизвикват алармен сигнал още с появата на КТС или веднага след това;</a:t>
            </a:r>
          </a:p>
          <a:p>
            <a:pPr marL="342900" lvl="0" indent="-342900">
              <a:buFont typeface="Wingdings" pitchFamily="2" charset="2"/>
              <a:buChar char="ü"/>
            </a:pPr>
            <a:r>
              <a:rPr lang="bg-BG" sz="2000" dirty="0">
                <a:solidFill>
                  <a:schemeClr val="bg1"/>
                </a:solidFill>
              </a:rPr>
              <a:t>при откази да сигнализират и преминават в приетото предварително за безопасно състояние (например заключено);</a:t>
            </a:r>
          </a:p>
          <a:p>
            <a:pPr marL="342900" lvl="0" indent="-342900">
              <a:buFont typeface="Wingdings" pitchFamily="2" charset="2"/>
              <a:buChar char="ü"/>
            </a:pPr>
            <a:r>
              <a:rPr lang="bg-BG" sz="2000" dirty="0">
                <a:solidFill>
                  <a:schemeClr val="bg1"/>
                </a:solidFill>
              </a:rPr>
              <a:t>да не подават лъжлива тревога;</a:t>
            </a:r>
          </a:p>
          <a:p>
            <a:pPr marL="342900" lvl="0" indent="-342900">
              <a:buFont typeface="Wingdings" pitchFamily="2" charset="2"/>
              <a:buChar char="ü"/>
            </a:pPr>
            <a:r>
              <a:rPr lang="bg-BG" sz="2000" dirty="0">
                <a:solidFill>
                  <a:schemeClr val="bg1"/>
                </a:solidFill>
              </a:rPr>
              <a:t>да са незабележими за лицата, които не се занимават с тях.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2333" y1="23345" x2="12333" y2="23345"/>
                        <a14:foregroundMark x1="17333" y1="13937" x2="17333" y2="13937"/>
                        <a14:foregroundMark x1="28000" y1="7317" x2="28000" y2="7317"/>
                        <a14:foregroundMark x1="50667" y1="8711" x2="50667" y2="8711"/>
                        <a14:foregroundMark x1="59667" y1="21603" x2="59667" y2="21603"/>
                        <a14:foregroundMark x1="62000" y1="23345" x2="32667" y2="2787"/>
                        <a14:foregroundMark x1="21000" y1="10453" x2="11667" y2="27526"/>
                        <a14:foregroundMark x1="11667" y1="24390" x2="14667" y2="35540"/>
                        <a14:foregroundMark x1="13667" y1="39721" x2="8000" y2="17073"/>
                        <a14:foregroundMark x1="12333" y1="33101" x2="10667" y2="37631"/>
                        <a14:foregroundMark x1="43000" y1="3484" x2="59333" y2="13240"/>
                        <a14:foregroundMark x1="64667" y1="29965" x2="60333" y2="12195"/>
                        <a14:foregroundMark x1="58333" y1="49129" x2="44000" y2="69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4190999"/>
            <a:ext cx="2400300" cy="2296287"/>
          </a:xfrm>
          <a:prstGeom prst="rect">
            <a:avLst/>
          </a:prstGeom>
        </p:spPr>
      </p:pic>
      <p:pic>
        <p:nvPicPr>
          <p:cNvPr id="5" name="Picture 2" descr="Fire_alarm.gif - (7K)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4089398"/>
            <a:ext cx="1959315" cy="232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21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pSp>
        <p:nvGrpSpPr>
          <p:cNvPr id="3" name="Group 1"/>
          <p:cNvGrpSpPr>
            <a:grpSpLocks/>
          </p:cNvGrpSpPr>
          <p:nvPr/>
        </p:nvGrpSpPr>
        <p:grpSpPr bwMode="auto">
          <a:xfrm>
            <a:off x="228600" y="762000"/>
            <a:ext cx="8839200" cy="5181600"/>
            <a:chOff x="2376" y="3838"/>
            <a:chExt cx="7663" cy="4067"/>
          </a:xfrm>
        </p:grpSpPr>
        <p:sp>
          <p:nvSpPr>
            <p:cNvPr id="4" name="AutoShape 19"/>
            <p:cNvSpPr>
              <a:spLocks noChangeArrowheads="1" noTextEdit="1"/>
            </p:cNvSpPr>
            <p:nvPr/>
          </p:nvSpPr>
          <p:spPr bwMode="auto">
            <a:xfrm>
              <a:off x="2376" y="3838"/>
              <a:ext cx="7663" cy="4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5" name="Text Box 18"/>
            <p:cNvSpPr txBox="1">
              <a:spLocks noChangeArrowheads="1"/>
            </p:cNvSpPr>
            <p:nvPr/>
          </p:nvSpPr>
          <p:spPr bwMode="auto">
            <a:xfrm>
              <a:off x="2487" y="4357"/>
              <a:ext cx="1313" cy="506"/>
            </a:xfrm>
            <a:prstGeom prst="rect">
              <a:avLst/>
            </a:prstGeom>
            <a:solidFill>
              <a:srgbClr val="BBE0E3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18900000" algn="ctr" rotWithShape="0">
                <a:srgbClr val="808080">
                  <a:alpha val="50000"/>
                </a:srgbClr>
              </a:outerShdw>
            </a:effectLst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bg-BG" sz="1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Детектор</a:t>
              </a:r>
              <a:endParaRPr kumimoji="0" lang="bg-BG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Text Box 17"/>
            <p:cNvSpPr txBox="1">
              <a:spLocks noChangeArrowheads="1"/>
            </p:cNvSpPr>
            <p:nvPr/>
          </p:nvSpPr>
          <p:spPr bwMode="auto">
            <a:xfrm>
              <a:off x="2376" y="6191"/>
              <a:ext cx="1508" cy="614"/>
            </a:xfrm>
            <a:prstGeom prst="rect">
              <a:avLst/>
            </a:prstGeom>
            <a:solidFill>
              <a:srgbClr val="BBE0E3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18900000" algn="ctr" rotWithShape="0">
                <a:srgbClr val="808080">
                  <a:alpha val="50000"/>
                </a:srgbClr>
              </a:outerShdw>
            </a:effectLst>
          </p:spPr>
          <p:txBody>
            <a:bodyPr vert="horz" wrap="square" lIns="0" tIns="42977" rIns="0" bIns="4297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bg-BG" sz="1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Потребител</a:t>
              </a:r>
              <a:r>
                <a:rPr kumimoji="0" lang="ru-RU" sz="1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-ски интерфейс</a:t>
              </a:r>
              <a:endParaRPr kumimoji="0" 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Text Box 16"/>
            <p:cNvSpPr txBox="1">
              <a:spLocks noChangeArrowheads="1"/>
            </p:cNvSpPr>
            <p:nvPr/>
          </p:nvSpPr>
          <p:spPr bwMode="auto">
            <a:xfrm>
              <a:off x="5758" y="4126"/>
              <a:ext cx="2726" cy="669"/>
            </a:xfrm>
            <a:prstGeom prst="rect">
              <a:avLst/>
            </a:prstGeom>
            <a:solidFill>
              <a:srgbClr val="BBE0E3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18900000" algn="ctr" rotWithShape="0">
                <a:srgbClr val="808080">
                  <a:alpha val="50000"/>
                </a:srgbClr>
              </a:outerShdw>
            </a:effectLst>
          </p:spPr>
          <p:txBody>
            <a:bodyPr vert="horz" wrap="square" lIns="0" tIns="42977" rIns="0" bIns="4297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bg-BG" sz="1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Дисплей за звукова и светлинна сигнализация</a:t>
              </a:r>
              <a:endParaRPr kumimoji="0" lang="bg-BG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Text Box 15"/>
            <p:cNvSpPr txBox="1">
              <a:spLocks noChangeArrowheads="1"/>
            </p:cNvSpPr>
            <p:nvPr/>
          </p:nvSpPr>
          <p:spPr bwMode="auto">
            <a:xfrm>
              <a:off x="5703" y="6396"/>
              <a:ext cx="2587" cy="503"/>
            </a:xfrm>
            <a:prstGeom prst="rect">
              <a:avLst/>
            </a:prstGeom>
            <a:solidFill>
              <a:srgbClr val="BBE0E3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18900000" algn="ctr" rotWithShape="0">
                <a:srgbClr val="808080">
                  <a:alpha val="50000"/>
                </a:srgbClr>
              </a:outerShdw>
            </a:effec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bg-BG" sz="1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Сигнално оповестителна техника</a:t>
              </a:r>
              <a:endParaRPr kumimoji="0" lang="bg-BG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Line 14"/>
            <p:cNvSpPr>
              <a:spLocks noChangeShapeType="1"/>
            </p:cNvSpPr>
            <p:nvPr/>
          </p:nvSpPr>
          <p:spPr bwMode="auto">
            <a:xfrm>
              <a:off x="3744" y="4620"/>
              <a:ext cx="746" cy="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0" name="Line 13"/>
            <p:cNvSpPr>
              <a:spLocks noChangeShapeType="1"/>
            </p:cNvSpPr>
            <p:nvPr/>
          </p:nvSpPr>
          <p:spPr bwMode="auto">
            <a:xfrm>
              <a:off x="3855" y="6493"/>
              <a:ext cx="648" cy="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>
              <a:off x="4788" y="6784"/>
              <a:ext cx="1" cy="31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5070" y="4499"/>
              <a:ext cx="688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5265" y="5529"/>
              <a:ext cx="1062" cy="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4" name="Line 9"/>
            <p:cNvSpPr>
              <a:spLocks noChangeShapeType="1"/>
            </p:cNvSpPr>
            <p:nvPr/>
          </p:nvSpPr>
          <p:spPr bwMode="auto">
            <a:xfrm flipH="1">
              <a:off x="5250" y="6646"/>
              <a:ext cx="467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5" name="Line 8"/>
            <p:cNvSpPr>
              <a:spLocks noChangeShapeType="1"/>
            </p:cNvSpPr>
            <p:nvPr/>
          </p:nvSpPr>
          <p:spPr bwMode="auto">
            <a:xfrm flipH="1">
              <a:off x="7836" y="5557"/>
              <a:ext cx="410" cy="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6" name="Line 7"/>
            <p:cNvSpPr>
              <a:spLocks noChangeShapeType="1"/>
            </p:cNvSpPr>
            <p:nvPr/>
          </p:nvSpPr>
          <p:spPr bwMode="auto">
            <a:xfrm>
              <a:off x="8690" y="5448"/>
              <a:ext cx="36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7" name="Text Box 6"/>
            <p:cNvSpPr txBox="1">
              <a:spLocks noChangeArrowheads="1"/>
            </p:cNvSpPr>
            <p:nvPr/>
          </p:nvSpPr>
          <p:spPr bwMode="auto">
            <a:xfrm>
              <a:off x="3978" y="7020"/>
              <a:ext cx="1711" cy="885"/>
            </a:xfrm>
            <a:prstGeom prst="rect">
              <a:avLst/>
            </a:prstGeom>
            <a:solidFill>
              <a:srgbClr val="BBE0E3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18900000" algn="ctr" rotWithShape="0">
                <a:srgbClr val="808080">
                  <a:alpha val="50000"/>
                </a:srgbClr>
              </a:outerShdw>
            </a:effectLst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bg-BG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Резервирано захранващо устройство</a:t>
              </a:r>
              <a:endParaRPr kumimoji="0" lang="bg-BG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4490" y="4312"/>
              <a:ext cx="770" cy="2478"/>
            </a:xfrm>
            <a:prstGeom prst="rect">
              <a:avLst/>
            </a:prstGeom>
            <a:solidFill>
              <a:srgbClr val="BBE0E3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18900000" algn="ctr" rotWithShape="0">
                <a:srgbClr val="808080">
                  <a:alpha val="50000"/>
                </a:srgbClr>
              </a:outerShdw>
            </a:effectLst>
          </p:spPr>
          <p:txBody>
            <a:bodyPr vert="horz" wrap="square" lIns="85954" tIns="42977" rIns="85954" bIns="4297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Управляващо оборудване</a:t>
              </a:r>
              <a:endParaRPr kumimoji="0" 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6326" y="5043"/>
              <a:ext cx="1481" cy="1035"/>
            </a:xfrm>
            <a:prstGeom prst="rect">
              <a:avLst/>
            </a:prstGeom>
            <a:solidFill>
              <a:srgbClr val="BBE0E3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18900000" algn="ctr" rotWithShape="0">
                <a:srgbClr val="808080">
                  <a:alpha val="50000"/>
                </a:srgbClr>
              </a:outerShdw>
            </a:effec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bg-BG" sz="1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Интерфейс за предаване</a:t>
              </a:r>
              <a:r>
                <a:rPr kumimoji="0" lang="bg-BG" sz="10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 </a:t>
              </a:r>
              <a:r>
                <a:rPr kumimoji="0" lang="bg-BG" sz="1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на алармени сигнали</a:t>
              </a:r>
              <a:endParaRPr kumimoji="0" lang="bg-BG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 Box 3"/>
            <p:cNvSpPr txBox="1">
              <a:spLocks noChangeArrowheads="1"/>
            </p:cNvSpPr>
            <p:nvPr/>
          </p:nvSpPr>
          <p:spPr bwMode="auto">
            <a:xfrm>
              <a:off x="8249" y="5043"/>
              <a:ext cx="1481" cy="1048"/>
            </a:xfrm>
            <a:prstGeom prst="rect">
              <a:avLst/>
            </a:prstGeom>
            <a:solidFill>
              <a:srgbClr val="BBE0E3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18900000" algn="ctr" rotWithShape="0">
                <a:srgbClr val="808080">
                  <a:alpha val="50000"/>
                </a:srgbClr>
              </a:outerShdw>
            </a:effec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bg-BG" sz="1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Интерфейс за предаване</a:t>
              </a:r>
              <a:r>
                <a:rPr kumimoji="0" lang="bg-BG" sz="10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 </a:t>
              </a:r>
              <a:r>
                <a:rPr kumimoji="0" lang="bg-BG" sz="1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на алармени сигнали</a:t>
              </a:r>
              <a:endParaRPr kumimoji="0" lang="bg-BG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AutoShape 2"/>
            <p:cNvSpPr>
              <a:spLocks noChangeArrowheads="1"/>
            </p:cNvSpPr>
            <p:nvPr/>
          </p:nvSpPr>
          <p:spPr bwMode="auto">
            <a:xfrm>
              <a:off x="8088" y="7034"/>
              <a:ext cx="1826" cy="871"/>
            </a:xfrm>
            <a:prstGeom prst="wedgeRectCallout">
              <a:avLst>
                <a:gd name="adj1" fmla="val -83991"/>
                <a:gd name="adj2" fmla="val -67690"/>
              </a:avLst>
            </a:prstGeom>
            <a:solidFill>
              <a:srgbClr val="FF99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Контролирано тревожно събитие КТС</a:t>
              </a:r>
              <a:endParaRPr kumimoji="0" 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2182295" y="5943600"/>
            <a:ext cx="5971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i="1" dirty="0">
                <a:solidFill>
                  <a:schemeClr val="bg1"/>
                </a:solidFill>
              </a:rPr>
              <a:t>Фиг.1.1. Блокова схема на алармена система</a:t>
            </a:r>
            <a:endParaRPr lang="bg-B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21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" y="914400"/>
            <a:ext cx="8991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	</a:t>
            </a:r>
            <a:r>
              <a:rPr lang="bg-BG" sz="2000" dirty="0" smtClean="0">
                <a:solidFill>
                  <a:schemeClr val="bg1"/>
                </a:solidFill>
              </a:rPr>
              <a:t>Всяк</a:t>
            </a:r>
            <a:r>
              <a:rPr lang="ru-RU" sz="2000" dirty="0">
                <a:solidFill>
                  <a:schemeClr val="bg1"/>
                </a:solidFill>
              </a:rPr>
              <a:t>о КТС</a:t>
            </a:r>
            <a:r>
              <a:rPr lang="bg-BG" sz="2000" dirty="0">
                <a:solidFill>
                  <a:schemeClr val="bg1"/>
                </a:solidFill>
              </a:rPr>
              <a:t> изменя някакъв индикативен параметър. Например не трябва да има никакво движение, а в помещението </a:t>
            </a:r>
            <a:r>
              <a:rPr lang="bg-BG" sz="2000" dirty="0" smtClean="0">
                <a:solidFill>
                  <a:schemeClr val="bg1"/>
                </a:solidFill>
              </a:rPr>
              <a:t>някой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bg-BG" sz="2000" dirty="0" smtClean="0">
                <a:solidFill>
                  <a:schemeClr val="bg1"/>
                </a:solidFill>
              </a:rPr>
              <a:t>да </a:t>
            </a:r>
            <a:r>
              <a:rPr lang="bg-BG" sz="2000" dirty="0">
                <a:solidFill>
                  <a:schemeClr val="bg1"/>
                </a:solidFill>
              </a:rPr>
              <a:t>се движи</a:t>
            </a:r>
            <a:r>
              <a:rPr lang="ru-RU" sz="2000" dirty="0">
                <a:solidFill>
                  <a:schemeClr val="bg1"/>
                </a:solidFill>
              </a:rPr>
              <a:t>. П</a:t>
            </a:r>
            <a:r>
              <a:rPr lang="bg-BG" sz="2000" dirty="0">
                <a:solidFill>
                  <a:schemeClr val="bg1"/>
                </a:solidFill>
              </a:rPr>
              <a:t>ри взлом се прониква през стъкло (стъклото трябва да се счупи)</a:t>
            </a:r>
            <a:r>
              <a:rPr lang="ru-RU" sz="2000" dirty="0">
                <a:solidFill>
                  <a:schemeClr val="bg1"/>
                </a:solidFill>
              </a:rPr>
              <a:t>. П</a:t>
            </a:r>
            <a:r>
              <a:rPr lang="bg-BG" sz="2000" dirty="0">
                <a:solidFill>
                  <a:schemeClr val="bg1"/>
                </a:solidFill>
              </a:rPr>
              <a:t>ри пожар се появява дим и температурата се повишава</a:t>
            </a:r>
            <a:r>
              <a:rPr lang="ru-RU" sz="2000" dirty="0">
                <a:solidFill>
                  <a:schemeClr val="bg1"/>
                </a:solidFill>
              </a:rPr>
              <a:t>. </a:t>
            </a:r>
            <a:r>
              <a:rPr lang="bg-BG" sz="2000" dirty="0">
                <a:solidFill>
                  <a:schemeClr val="bg1"/>
                </a:solidFill>
              </a:rPr>
              <a:t>Алармената система трябва да </a:t>
            </a:r>
            <a:r>
              <a:rPr lang="bg-BG" sz="2000" dirty="0" smtClean="0">
                <a:solidFill>
                  <a:schemeClr val="bg1"/>
                </a:solidFill>
              </a:rPr>
              <a:t>улови </a:t>
            </a:r>
            <a:r>
              <a:rPr lang="bg-BG" sz="2000" dirty="0">
                <a:solidFill>
                  <a:schemeClr val="bg1"/>
                </a:solidFill>
              </a:rPr>
              <a:t>КТС по тези промени. За целта тя се състои от:</a:t>
            </a:r>
          </a:p>
          <a:p>
            <a:pPr lvl="0" indent="-285750">
              <a:buFont typeface="Wingdings" pitchFamily="2" charset="2"/>
              <a:buChar char="ü"/>
            </a:pPr>
            <a:r>
              <a:rPr lang="bg-BG" sz="2000" dirty="0">
                <a:solidFill>
                  <a:schemeClr val="bg1"/>
                </a:solidFill>
              </a:rPr>
              <a:t>датчици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  <a:endParaRPr lang="bg-BG" sz="2000" dirty="0">
              <a:solidFill>
                <a:schemeClr val="bg1"/>
              </a:solidFill>
            </a:endParaRPr>
          </a:p>
          <a:p>
            <a:pPr lvl="0" indent="-285750">
              <a:buFont typeface="Wingdings" pitchFamily="2" charset="2"/>
              <a:buChar char="ü"/>
            </a:pPr>
            <a:r>
              <a:rPr lang="bg-BG" sz="2000" dirty="0">
                <a:solidFill>
                  <a:schemeClr val="bg1"/>
                </a:solidFill>
              </a:rPr>
              <a:t>линии за връзка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  <a:endParaRPr lang="bg-BG" sz="2000" dirty="0">
              <a:solidFill>
                <a:schemeClr val="bg1"/>
              </a:solidFill>
            </a:endParaRPr>
          </a:p>
          <a:p>
            <a:pPr lvl="0" indent="-285750">
              <a:buFont typeface="Wingdings" pitchFamily="2" charset="2"/>
              <a:buChar char="ü"/>
            </a:pPr>
            <a:r>
              <a:rPr lang="bg-BG" sz="2000" dirty="0">
                <a:solidFill>
                  <a:schemeClr val="bg1"/>
                </a:solidFill>
              </a:rPr>
              <a:t>специфичен интерфейс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  <a:endParaRPr lang="bg-BG" sz="2000" dirty="0">
              <a:solidFill>
                <a:schemeClr val="bg1"/>
              </a:solidFill>
            </a:endParaRPr>
          </a:p>
          <a:p>
            <a:pPr lvl="0" indent="-285750">
              <a:buFont typeface="Wingdings" pitchFamily="2" charset="2"/>
              <a:buChar char="ü"/>
            </a:pPr>
            <a:r>
              <a:rPr lang="bg-BG" sz="2000" dirty="0">
                <a:solidFill>
                  <a:schemeClr val="bg1"/>
                </a:solidFill>
              </a:rPr>
              <a:t>централно устройство (контролен панел)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  <a:endParaRPr lang="bg-BG" sz="2000" dirty="0">
              <a:solidFill>
                <a:schemeClr val="bg1"/>
              </a:solidFill>
            </a:endParaRPr>
          </a:p>
          <a:p>
            <a:pPr lvl="0" indent="-285750">
              <a:buFont typeface="Wingdings" pitchFamily="2" charset="2"/>
              <a:buChar char="ü"/>
            </a:pPr>
            <a:r>
              <a:rPr lang="bg-BG" sz="2000" dirty="0">
                <a:solidFill>
                  <a:schemeClr val="bg1"/>
                </a:solidFill>
              </a:rPr>
              <a:t>сигнализатори.</a:t>
            </a:r>
          </a:p>
        </p:txBody>
      </p:sp>
      <p:pic>
        <p:nvPicPr>
          <p:cNvPr id="1026" name="Picture 2" descr="C:\Users\Ludvik\Desktop\ramka_416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1" y="3963100"/>
            <a:ext cx="2146300" cy="175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udvik\Desktop\18-98050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114281"/>
            <a:ext cx="21336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Ludvik\Desktop\product_393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084499"/>
            <a:ext cx="1751381" cy="175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228600" y="3581400"/>
            <a:ext cx="91440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057400" y="3886200"/>
            <a:ext cx="6096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447800" y="2667000"/>
            <a:ext cx="5486400" cy="14174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21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500"/>
                            </p:stCondLst>
                            <p:childTnLst>
                              <p:par>
                                <p:cTn id="9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838200"/>
            <a:ext cx="8839200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  <a:r>
              <a:rPr lang="bg-BG" sz="2000" dirty="0">
                <a:solidFill>
                  <a:schemeClr val="bg1"/>
                </a:solidFill>
              </a:rPr>
              <a:t>Нарастването на броя на алармените системи по света се обуславя от </a:t>
            </a:r>
            <a:r>
              <a:rPr lang="ru-RU" sz="2000" dirty="0">
                <a:solidFill>
                  <a:schemeClr val="bg1"/>
                </a:solidFill>
              </a:rPr>
              <a:t>следните </a:t>
            </a:r>
            <a:r>
              <a:rPr lang="bg-BG" sz="2000" dirty="0">
                <a:solidFill>
                  <a:schemeClr val="bg1"/>
                </a:solidFill>
              </a:rPr>
              <a:t>основни фактори:</a:t>
            </a:r>
          </a:p>
          <a:p>
            <a:pPr lvl="0"/>
            <a:r>
              <a:rPr lang="bg-BG" sz="2000" dirty="0">
                <a:solidFill>
                  <a:schemeClr val="bg1"/>
                </a:solidFill>
              </a:rPr>
              <a:t>Увеличаване на престъпността</a:t>
            </a:r>
            <a:r>
              <a:rPr lang="ru-RU" sz="2000" dirty="0">
                <a:solidFill>
                  <a:schemeClr val="bg1"/>
                </a:solidFill>
              </a:rPr>
              <a:t>,</a:t>
            </a:r>
            <a:r>
              <a:rPr lang="bg-BG" sz="2000" dirty="0">
                <a:solidFill>
                  <a:schemeClr val="bg1"/>
                </a:solidFill>
              </a:rPr>
              <a:t> кражбите и престъпленията в световен мащаб. В САЩ средно на 1.3 min има жилищна кражба, а на 31.8 min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bg-BG" sz="2000" dirty="0">
                <a:solidFill>
                  <a:schemeClr val="bg1"/>
                </a:solidFill>
              </a:rPr>
              <a:t>- убийство на човек.</a:t>
            </a:r>
          </a:p>
          <a:p>
            <a:pPr lvl="0"/>
            <a:r>
              <a:rPr lang="bg-BG" sz="2000" dirty="0">
                <a:solidFill>
                  <a:schemeClr val="bg1"/>
                </a:solidFill>
              </a:rPr>
              <a:t>Нарастналите изисквания за сигурност на съвременния цивилизован свят във века на глобалното информационно общество</a:t>
            </a:r>
            <a:r>
              <a:rPr lang="ru-RU" sz="2000" dirty="0">
                <a:solidFill>
                  <a:schemeClr val="bg1"/>
                </a:solidFill>
              </a:rPr>
              <a:t>;</a:t>
            </a:r>
            <a:endParaRPr lang="bg-BG" sz="2000" dirty="0">
              <a:solidFill>
                <a:schemeClr val="bg1"/>
              </a:solidFill>
            </a:endParaRPr>
          </a:p>
          <a:p>
            <a:r>
              <a:rPr lang="bg-BG" dirty="0"/>
              <a:t>	</a:t>
            </a:r>
          </a:p>
        </p:txBody>
      </p:sp>
      <p:sp>
        <p:nvSpPr>
          <p:cNvPr id="3" name="Rectangle 2"/>
          <p:cNvSpPr/>
          <p:nvPr/>
        </p:nvSpPr>
        <p:spPr>
          <a:xfrm>
            <a:off x="1752600" y="361890"/>
            <a:ext cx="41370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000" u="sng" dirty="0">
                <a:solidFill>
                  <a:schemeClr val="bg1"/>
                </a:solidFill>
              </a:rPr>
              <a:t>1.1.5. Алармените  системи по света</a:t>
            </a:r>
          </a:p>
        </p:txBody>
      </p:sp>
      <p:pic>
        <p:nvPicPr>
          <p:cNvPr id="2050" name="Picture 2" descr="C:\Users\Ludvik\Desktop\burglar_window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7999"/>
            <a:ext cx="2286000" cy="373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Ludvik\Desktop\gangster-gri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100000" l="2900" r="86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33" t="9455" r="17308"/>
          <a:stretch/>
        </p:blipFill>
        <p:spPr bwMode="auto">
          <a:xfrm>
            <a:off x="6108700" y="3987800"/>
            <a:ext cx="2946400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21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5896136"/>
              </p:ext>
            </p:extLst>
          </p:nvPr>
        </p:nvGraphicFramePr>
        <p:xfrm>
          <a:off x="228600" y="914400"/>
          <a:ext cx="8686800" cy="5553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304800" y="344269"/>
            <a:ext cx="800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>
                <a:solidFill>
                  <a:schemeClr val="bg1"/>
                </a:solidFill>
              </a:rPr>
              <a:t>На Фиг.1.2 е показан делът на отделните видове алармени системи по предназначение според вложените средства при тяхното производство . </a:t>
            </a:r>
          </a:p>
        </p:txBody>
      </p:sp>
    </p:spTree>
    <p:extLst>
      <p:ext uri="{BB962C8B-B14F-4D97-AF65-F5344CB8AC3E}">
        <p14:creationId xmlns:p14="http://schemas.microsoft.com/office/powerpoint/2010/main" val="296521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914400"/>
            <a:ext cx="8763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000" dirty="0">
                <a:solidFill>
                  <a:schemeClr val="bg1"/>
                </a:solidFill>
              </a:rPr>
              <a:t>	Преди 1989 г. алармени системи са имали само банките, оръжейните складове и някои магазини за аудиовизуална техника. Това се обуславя от следните фактори:</a:t>
            </a:r>
          </a:p>
          <a:p>
            <a:pPr marL="285750" lvl="0" indent="-285750">
              <a:buFont typeface="Wingdings" pitchFamily="2" charset="2"/>
              <a:buChar char="ü"/>
            </a:pPr>
            <a:r>
              <a:rPr lang="bg-BG" sz="2000" dirty="0">
                <a:solidFill>
                  <a:schemeClr val="bg1"/>
                </a:solidFill>
              </a:rPr>
              <a:t>ниска престъпност; </a:t>
            </a:r>
          </a:p>
          <a:p>
            <a:pPr marL="285750" lvl="0" indent="-285750">
              <a:buFont typeface="Wingdings" pitchFamily="2" charset="2"/>
              <a:buChar char="ü"/>
            </a:pPr>
            <a:r>
              <a:rPr lang="bg-BG" sz="2000" dirty="0">
                <a:solidFill>
                  <a:schemeClr val="bg1"/>
                </a:solidFill>
              </a:rPr>
              <a:t>ефективен полицейски контрол; </a:t>
            </a:r>
          </a:p>
          <a:p>
            <a:pPr marL="285750" lvl="0" indent="-285750">
              <a:buFont typeface="Wingdings" pitchFamily="2" charset="2"/>
              <a:buChar char="ü"/>
            </a:pPr>
            <a:r>
              <a:rPr lang="bg-BG" sz="2000" dirty="0">
                <a:solidFill>
                  <a:schemeClr val="bg1"/>
                </a:solidFill>
              </a:rPr>
              <a:t>липса на пазара на собствено производство на алармени системи; </a:t>
            </a:r>
          </a:p>
          <a:p>
            <a:pPr marL="285750" lvl="0" indent="-285750">
              <a:buFont typeface="Wingdings" pitchFamily="2" charset="2"/>
              <a:buChar char="ü"/>
            </a:pPr>
            <a:r>
              <a:rPr lang="bg-BG" sz="2000" dirty="0">
                <a:solidFill>
                  <a:schemeClr val="bg1"/>
                </a:solidFill>
              </a:rPr>
              <a:t>висока цена на чуждестранната техника.</a:t>
            </a:r>
          </a:p>
          <a:p>
            <a:r>
              <a:rPr lang="bg-BG" sz="2000" dirty="0">
                <a:solidFill>
                  <a:schemeClr val="bg1"/>
                </a:solidFill>
              </a:rPr>
              <a:t>	Включването на страната в световните процеси като глобализация,  пазарна икономика, свързаната с нея приватизация,</a:t>
            </a:r>
            <a:r>
              <a:rPr lang="ru-RU" sz="2000" dirty="0">
                <a:solidFill>
                  <a:schemeClr val="bg1"/>
                </a:solidFill>
              </a:rPr>
              <a:t> както и реформите в съдебната и </a:t>
            </a:r>
            <a:r>
              <a:rPr lang="bg-BG" sz="2000" dirty="0">
                <a:solidFill>
                  <a:schemeClr val="bg1"/>
                </a:solidFill>
              </a:rPr>
              <a:t>полицейска системи, доведоха до увеличаване на престъпността. 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468868"/>
            <a:ext cx="4724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2000" u="sng" dirty="0">
                <a:solidFill>
                  <a:schemeClr val="bg1"/>
                </a:solidFill>
              </a:rPr>
              <a:t>1.1.6.</a:t>
            </a:r>
            <a:r>
              <a:rPr lang="bg-BG" sz="2000" u="sng" dirty="0">
                <a:solidFill>
                  <a:schemeClr val="bg1"/>
                </a:solidFill>
              </a:rPr>
              <a:t>Алармените  системи у нас</a:t>
            </a:r>
          </a:p>
        </p:txBody>
      </p:sp>
    </p:spTree>
    <p:extLst>
      <p:ext uri="{BB962C8B-B14F-4D97-AF65-F5344CB8AC3E}">
        <p14:creationId xmlns:p14="http://schemas.microsoft.com/office/powerpoint/2010/main" val="296521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838200"/>
            <a:ext cx="8610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	</a:t>
            </a:r>
            <a:r>
              <a:rPr lang="bg-BG" sz="2000" dirty="0" smtClean="0">
                <a:solidFill>
                  <a:schemeClr val="bg1"/>
                </a:solidFill>
              </a:rPr>
              <a:t>На </a:t>
            </a:r>
            <a:r>
              <a:rPr lang="bg-BG" sz="2000" dirty="0">
                <a:solidFill>
                  <a:schemeClr val="bg1"/>
                </a:solidFill>
              </a:rPr>
              <a:t>нашия пазар се появиха световно утвърдени фирми производителки на алармени системи. Големите фирми вносителки са сертифицирани по ISO9001 или Lloyds Register за доставка, монтаж и сервиз на алармени системи. </a:t>
            </a:r>
          </a:p>
        </p:txBody>
      </p:sp>
      <p:pic>
        <p:nvPicPr>
          <p:cNvPr id="3074" name="Picture 2" descr="C:\Users\Ludvik\Desktop\ISO9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2209800"/>
            <a:ext cx="4591050" cy="210075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5" name="Picture 3" descr="C:\Users\Ludvik\Desktop\Lloyds-Regis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116633"/>
            <a:ext cx="3429000" cy="226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21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533400"/>
            <a:ext cx="8686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	</a:t>
            </a:r>
            <a:r>
              <a:rPr lang="bg-BG" sz="2000" dirty="0" smtClean="0">
                <a:solidFill>
                  <a:schemeClr val="bg1"/>
                </a:solidFill>
              </a:rPr>
              <a:t>Според </a:t>
            </a:r>
            <a:r>
              <a:rPr lang="bg-BG" sz="2000" dirty="0">
                <a:solidFill>
                  <a:schemeClr val="bg1"/>
                </a:solidFill>
              </a:rPr>
              <a:t>теорията на Маслоу </a:t>
            </a:r>
            <a:r>
              <a:rPr lang="bg-BG" sz="2000" dirty="0" smtClean="0">
                <a:solidFill>
                  <a:schemeClr val="bg1"/>
                </a:solidFill>
              </a:rPr>
              <a:t>хората </a:t>
            </a:r>
            <a:r>
              <a:rPr lang="bg-BG" sz="2000" dirty="0">
                <a:solidFill>
                  <a:schemeClr val="bg1"/>
                </a:solidFill>
              </a:rPr>
              <a:t>поставят своята сигурност непосредствено след биологичните си потребности</a:t>
            </a:r>
            <a:r>
              <a:rPr lang="ru-RU" sz="2000" dirty="0">
                <a:solidFill>
                  <a:schemeClr val="bg1"/>
                </a:solidFill>
              </a:rPr>
              <a:t> (</a:t>
            </a:r>
            <a:r>
              <a:rPr lang="bg-BG" sz="2000" dirty="0">
                <a:solidFill>
                  <a:schemeClr val="bg1"/>
                </a:solidFill>
              </a:rPr>
              <a:t>Фиг.1)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r>
              <a:rPr lang="bg-BG" sz="2000" dirty="0">
                <a:solidFill>
                  <a:schemeClr val="bg1"/>
                </a:solidFill>
              </a:rPr>
              <a:t> Поради тази причина те винаги са търсили пътища за защита на себе си, своите семейства и имущество от всичко, което представлява заплаха.</a:t>
            </a:r>
          </a:p>
        </p:txBody>
      </p:sp>
      <p:grpSp>
        <p:nvGrpSpPr>
          <p:cNvPr id="4" name="Group 1"/>
          <p:cNvGrpSpPr>
            <a:grpSpLocks noChangeAspect="1"/>
          </p:cNvGrpSpPr>
          <p:nvPr/>
        </p:nvGrpSpPr>
        <p:grpSpPr bwMode="auto">
          <a:xfrm>
            <a:off x="1828800" y="1846633"/>
            <a:ext cx="5562600" cy="4243238"/>
            <a:chOff x="3345" y="5124"/>
            <a:chExt cx="5215" cy="4537"/>
          </a:xfrm>
          <a:noFill/>
        </p:grpSpPr>
        <p:sp>
          <p:nvSpPr>
            <p:cNvPr id="5" name="AutoShape 12"/>
            <p:cNvSpPr>
              <a:spLocks noChangeAspect="1" noChangeArrowheads="1" noTextEdit="1"/>
            </p:cNvSpPr>
            <p:nvPr/>
          </p:nvSpPr>
          <p:spPr bwMode="auto">
            <a:xfrm>
              <a:off x="3345" y="5124"/>
              <a:ext cx="5215" cy="4537"/>
            </a:xfrm>
            <a:prstGeom prst="rect">
              <a:avLst/>
            </a:prstGeom>
            <a:grpFill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6" name="AutoShape 11"/>
            <p:cNvSpPr>
              <a:spLocks noChangeArrowheads="1"/>
            </p:cNvSpPr>
            <p:nvPr/>
          </p:nvSpPr>
          <p:spPr bwMode="auto">
            <a:xfrm>
              <a:off x="3345" y="5124"/>
              <a:ext cx="5215" cy="4537"/>
            </a:xfrm>
            <a:prstGeom prst="triangle">
              <a:avLst>
                <a:gd name="adj" fmla="val 50000"/>
              </a:avLst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bg-BG">
                <a:ln w="18415" cmpd="sng">
                  <a:noFill/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" name="Text Box 10"/>
            <p:cNvSpPr txBox="1">
              <a:spLocks noChangeArrowheads="1"/>
            </p:cNvSpPr>
            <p:nvPr/>
          </p:nvSpPr>
          <p:spPr bwMode="auto">
            <a:xfrm>
              <a:off x="5107" y="6211"/>
              <a:ext cx="1810" cy="3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bg-BG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    Самореализация</a:t>
              </a:r>
              <a:endParaRPr kumimoji="0" lang="bg-BG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Text Box 9"/>
            <p:cNvSpPr txBox="1">
              <a:spLocks noChangeArrowheads="1"/>
            </p:cNvSpPr>
            <p:nvPr/>
          </p:nvSpPr>
          <p:spPr bwMode="auto">
            <a:xfrm>
              <a:off x="5274" y="7728"/>
              <a:ext cx="1617" cy="3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defRPr>
              </a:lvl1pPr>
            </a:lstStyle>
            <a:p>
              <a:r>
                <a:rPr lang="bg-BG" dirty="0">
                  <a:solidFill>
                    <a:schemeClr val="bg1"/>
                  </a:solidFill>
                </a:rPr>
                <a:t>Приобщаване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5419" y="8372"/>
              <a:ext cx="1284" cy="4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defRPr>
              </a:lvl1pPr>
            </a:lstStyle>
            <a:p>
              <a:r>
                <a:rPr lang="bg-BG" dirty="0">
                  <a:solidFill>
                    <a:schemeClr val="bg1"/>
                  </a:solidFill>
                </a:rPr>
                <a:t>Сигурност</a:t>
              </a: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5000" y="8979"/>
              <a:ext cx="2346" cy="4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defRPr>
              </a:lvl1pPr>
            </a:lstStyle>
            <a:p>
              <a:r>
                <a:rPr lang="bg-BG" dirty="0">
                  <a:solidFill>
                    <a:schemeClr val="bg1"/>
                  </a:solidFill>
                </a:rPr>
                <a:t>Биологична потребност</a:t>
              </a:r>
            </a:p>
          </p:txBody>
        </p:sp>
        <p:sp>
          <p:nvSpPr>
            <p:cNvPr id="11" name="Line 6"/>
            <p:cNvSpPr>
              <a:spLocks noChangeShapeType="1"/>
            </p:cNvSpPr>
            <p:nvPr/>
          </p:nvSpPr>
          <p:spPr bwMode="auto">
            <a:xfrm flipH="1">
              <a:off x="3822" y="8891"/>
              <a:ext cx="4309" cy="1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2" name="Line 5"/>
            <p:cNvSpPr>
              <a:spLocks noChangeShapeType="1"/>
            </p:cNvSpPr>
            <p:nvPr/>
          </p:nvSpPr>
          <p:spPr bwMode="auto">
            <a:xfrm>
              <a:off x="4179" y="8202"/>
              <a:ext cx="3515" cy="1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3" name="Line 4"/>
            <p:cNvSpPr>
              <a:spLocks noChangeShapeType="1"/>
            </p:cNvSpPr>
            <p:nvPr/>
          </p:nvSpPr>
          <p:spPr bwMode="auto">
            <a:xfrm>
              <a:off x="4933" y="6870"/>
              <a:ext cx="2039" cy="0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4" name="Line 3"/>
            <p:cNvSpPr>
              <a:spLocks noChangeShapeType="1"/>
            </p:cNvSpPr>
            <p:nvPr/>
          </p:nvSpPr>
          <p:spPr bwMode="auto">
            <a:xfrm>
              <a:off x="4592" y="7536"/>
              <a:ext cx="2742" cy="1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5" name="Text Box 2"/>
            <p:cNvSpPr txBox="1">
              <a:spLocks noChangeArrowheads="1"/>
            </p:cNvSpPr>
            <p:nvPr/>
          </p:nvSpPr>
          <p:spPr bwMode="auto">
            <a:xfrm>
              <a:off x="5345" y="7076"/>
              <a:ext cx="1356" cy="3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defRPr>
              </a:lvl1pPr>
            </a:lstStyle>
            <a:p>
              <a:r>
                <a:rPr lang="bg-BG" dirty="0">
                  <a:solidFill>
                    <a:schemeClr val="bg1"/>
                  </a:solidFill>
                </a:rPr>
                <a:t>Признаване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1143000" y="6031468"/>
            <a:ext cx="7496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i="1" dirty="0">
                <a:solidFill>
                  <a:schemeClr val="bg1"/>
                </a:solidFill>
              </a:rPr>
              <a:t>Фиг.1. Пирамида на Маслоу за приоритета на човешките потребности</a:t>
            </a:r>
            <a:endParaRPr lang="bg-B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21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914400"/>
            <a:ext cx="86868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	</a:t>
            </a:r>
            <a:r>
              <a:rPr lang="bg-BG" sz="2000" dirty="0" smtClean="0">
                <a:solidFill>
                  <a:schemeClr val="bg1"/>
                </a:solidFill>
              </a:rPr>
              <a:t>Това </a:t>
            </a:r>
            <a:r>
              <a:rPr lang="bg-BG" sz="2000" dirty="0">
                <a:solidFill>
                  <a:schemeClr val="bg1"/>
                </a:solidFill>
              </a:rPr>
              <a:t>доведе до бурно развитие на бизнеса с алармени системи в България. </a:t>
            </a:r>
            <a:r>
              <a:rPr lang="ru-RU" sz="2000" dirty="0">
                <a:solidFill>
                  <a:schemeClr val="bg1"/>
                </a:solidFill>
              </a:rPr>
              <a:t>Днес в</a:t>
            </a:r>
            <a:r>
              <a:rPr lang="bg-BG" sz="2000" dirty="0">
                <a:solidFill>
                  <a:schemeClr val="bg1"/>
                </a:solidFill>
              </a:rPr>
              <a:t>сяко 15-то домакинство има алармена система, което поставя страната на едно от първите места в Европа и света. За тови спомага и факта, че днес </a:t>
            </a:r>
            <a:r>
              <a:rPr lang="ru-RU" sz="2000" dirty="0">
                <a:solidFill>
                  <a:schemeClr val="bg1"/>
                </a:solidFill>
              </a:rPr>
              <a:t>цената на </a:t>
            </a:r>
            <a:r>
              <a:rPr lang="bg-BG" sz="2000" dirty="0">
                <a:solidFill>
                  <a:schemeClr val="bg1"/>
                </a:solidFill>
              </a:rPr>
              <a:t>една алармена система (заедно с инсталацията) в България </a:t>
            </a:r>
            <a:r>
              <a:rPr lang="ru-RU" sz="2000" dirty="0">
                <a:solidFill>
                  <a:schemeClr val="bg1"/>
                </a:solidFill>
              </a:rPr>
              <a:t>е</a:t>
            </a:r>
            <a:r>
              <a:rPr lang="bg-BG" sz="2000" dirty="0">
                <a:solidFill>
                  <a:schemeClr val="bg1"/>
                </a:solidFill>
              </a:rPr>
              <a:t> 5-10 пъти по-</a:t>
            </a:r>
            <a:r>
              <a:rPr lang="ru-RU" sz="2000" dirty="0">
                <a:solidFill>
                  <a:schemeClr val="bg1"/>
                </a:solidFill>
              </a:rPr>
              <a:t>ниска</a:t>
            </a:r>
            <a:r>
              <a:rPr lang="bg-BG" sz="2000" dirty="0">
                <a:solidFill>
                  <a:schemeClr val="bg1"/>
                </a:solidFill>
              </a:rPr>
              <a:t>, отколкото в страните членки на ЕС.</a:t>
            </a:r>
          </a:p>
        </p:txBody>
      </p:sp>
      <p:pic>
        <p:nvPicPr>
          <p:cNvPr id="3" name="Picture 4" descr="D:\Games\snimki\diy_home_security_systems_that_burglars_fear_image_title_qeot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19400"/>
            <a:ext cx="5791200" cy="34915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21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914400"/>
            <a:ext cx="8534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000" dirty="0">
                <a:solidFill>
                  <a:schemeClr val="bg1"/>
                </a:solidFill>
              </a:rPr>
              <a:t>	Алармените системи най-често са специализирани за контрол на определен вид (тревожни) събития .  За всяка от тези системи се дефинират и (тревожни) събития (КТС), които тя контролира. Те могат да имат различни проявления, да се явяват в различна интензивност и форми, но трябва да бъдат разпознати от </a:t>
            </a:r>
            <a:r>
              <a:rPr lang="bg-BG" sz="2000" dirty="0" smtClean="0">
                <a:solidFill>
                  <a:schemeClr val="bg1"/>
                </a:solidFill>
              </a:rPr>
              <a:t>АС.</a:t>
            </a:r>
            <a:endParaRPr lang="bg-BG" sz="2000" dirty="0">
              <a:solidFill>
                <a:schemeClr val="bg1"/>
              </a:solidFill>
            </a:endParaRPr>
          </a:p>
        </p:txBody>
      </p:sp>
      <p:pic>
        <p:nvPicPr>
          <p:cNvPr id="3" name="Picture 2" descr="http://lcd.alle.bg/3f08cf92-160-160-ups-ri-c5jb229o2g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3125" y1="31875" x2="23125" y2="31875"/>
                        <a14:foregroundMark x1="25000" y1="39375" x2="25000" y2="39375"/>
                        <a14:foregroundMark x1="18750" y1="36250" x2="18750" y2="36250"/>
                        <a14:foregroundMark x1="18750" y1="38125" x2="20625" y2="48750"/>
                        <a14:foregroundMark x1="36875" y1="31250" x2="39375" y2="26875"/>
                        <a14:foregroundMark x1="58125" y1="21875" x2="59375" y2="25000"/>
                        <a14:foregroundMark x1="63750" y1="19375" x2="64375" y2="21875"/>
                        <a14:foregroundMark x1="72500" y1="25000" x2="72500" y2="2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99" y="5258753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nationalfirecontrol.com/images/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486" y="2163128"/>
            <a:ext cx="4124325" cy="30956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1903863" y="5105400"/>
            <a:ext cx="1676400" cy="6391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11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725031"/>
            <a:ext cx="8610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	</a:t>
            </a:r>
            <a:r>
              <a:rPr lang="bg-BG" sz="2000" dirty="0" smtClean="0">
                <a:solidFill>
                  <a:schemeClr val="bg1"/>
                </a:solidFill>
              </a:rPr>
              <a:t>Всяко </a:t>
            </a:r>
            <a:r>
              <a:rPr lang="bg-BG" sz="2000" dirty="0">
                <a:solidFill>
                  <a:schemeClr val="bg1"/>
                </a:solidFill>
              </a:rPr>
              <a:t>от КТС се проявява чрез множество </a:t>
            </a:r>
            <a:r>
              <a:rPr lang="ru-RU" sz="2000" dirty="0">
                <a:solidFill>
                  <a:schemeClr val="bg1"/>
                </a:solidFill>
              </a:rPr>
              <a:t>(набор) </a:t>
            </a:r>
            <a:r>
              <a:rPr lang="bg-BG" sz="2000" dirty="0">
                <a:solidFill>
                  <a:schemeClr val="bg1"/>
                </a:solidFill>
              </a:rPr>
              <a:t>от различни параметри: </a:t>
            </a:r>
          </a:p>
          <a:p>
            <a:pPr lvl="0" algn="just"/>
            <a:r>
              <a:rPr lang="bg-BG" sz="2000" dirty="0">
                <a:solidFill>
                  <a:schemeClr val="bg1"/>
                </a:solidFill>
              </a:rPr>
              <a:t>пожарът – чрез висока и/или бързо растяща температура, появата на дим, пламък и др.</a:t>
            </a:r>
          </a:p>
          <a:p>
            <a:pPr lvl="0" algn="just"/>
            <a:r>
              <a:rPr lang="bg-BG" sz="2000" dirty="0" smtClean="0">
                <a:solidFill>
                  <a:schemeClr val="bg1"/>
                </a:solidFill>
              </a:rPr>
              <a:t>Проникването в </a:t>
            </a:r>
            <a:r>
              <a:rPr lang="bg-BG" sz="2000" dirty="0">
                <a:solidFill>
                  <a:schemeClr val="bg1"/>
                </a:solidFill>
              </a:rPr>
              <a:t>контролираното пространство – чрез появата и/или движението на тяло или предмет и свързаните с тях промени;</a:t>
            </a:r>
          </a:p>
          <a:p>
            <a:pPr lvl="0" algn="just"/>
            <a:r>
              <a:rPr lang="bg-BG" sz="2000" dirty="0">
                <a:solidFill>
                  <a:schemeClr val="bg1"/>
                </a:solidFill>
              </a:rPr>
              <a:t>преминаването на (не)оторизиран обект – чрез представяне на идентификационни белези при контролиране на достъпа и т.н. </a:t>
            </a:r>
          </a:p>
        </p:txBody>
      </p:sp>
      <p:pic>
        <p:nvPicPr>
          <p:cNvPr id="3" name="Picture 2" descr="http://upload.ecvv.com/upload/Product/20114/China_Fire_control_symbols20114271024551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7" t="11698" r="15075" b="22088"/>
          <a:stretch/>
        </p:blipFill>
        <p:spPr bwMode="auto">
          <a:xfrm>
            <a:off x="228600" y="3555325"/>
            <a:ext cx="1788938" cy="2235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upload.ecvv.com/upload/Product/20114/China_Fire_control_symbols2011427102201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5" t="20231" r="68625" b="28194"/>
          <a:stretch/>
        </p:blipFill>
        <p:spPr bwMode="auto">
          <a:xfrm>
            <a:off x="2404566" y="3518951"/>
            <a:ext cx="1995416" cy="22438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upload.ecvv.com/upload/Product/20114/China_Fire_control_symbols2011427102201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4" t="21791" r="7827" b="29254"/>
          <a:stretch/>
        </p:blipFill>
        <p:spPr bwMode="auto">
          <a:xfrm>
            <a:off x="4705634" y="3707725"/>
            <a:ext cx="3990834" cy="1678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11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380286"/>
            <a:ext cx="8610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g-BG" sz="2000" dirty="0">
                <a:solidFill>
                  <a:schemeClr val="bg1"/>
                </a:solidFill>
              </a:rPr>
              <a:t>За разпознаване на събитието от АС служат явленията, свързани с КТС. За целта се използват детектори (датчици), които реагират на някои от параметрите, характеризиращи тези явления: </a:t>
            </a:r>
          </a:p>
          <a:p>
            <a:pPr indent="-285750" algn="just">
              <a:buFont typeface="Wingdings" pitchFamily="2" charset="2"/>
              <a:buChar char="ü"/>
            </a:pPr>
            <a:r>
              <a:rPr lang="bg-BG" sz="2000" dirty="0">
                <a:solidFill>
                  <a:schemeClr val="bg1"/>
                </a:solidFill>
              </a:rPr>
              <a:t>ултразвуков детектор – на движение на тяло, предизвикващо промяна на амплитудата и честотата (доплеров ефект) на приемания сигнал;</a:t>
            </a:r>
          </a:p>
          <a:p>
            <a:pPr indent="-285750" algn="just">
              <a:buFont typeface="Wingdings" pitchFamily="2" charset="2"/>
              <a:buChar char="ü"/>
            </a:pPr>
            <a:r>
              <a:rPr lang="bg-BG" sz="2000" dirty="0">
                <a:solidFill>
                  <a:schemeClr val="bg1"/>
                </a:solidFill>
              </a:rPr>
              <a:t>инфрачервен детектор - реагира на температура, различна от фоновата; </a:t>
            </a:r>
          </a:p>
          <a:p>
            <a:pPr indent="-285750" algn="just">
              <a:buFont typeface="Wingdings" pitchFamily="2" charset="2"/>
              <a:buChar char="ü"/>
            </a:pPr>
            <a:r>
              <a:rPr lang="bg-BG" sz="2000" dirty="0">
                <a:solidFill>
                  <a:schemeClr val="bg1"/>
                </a:solidFill>
              </a:rPr>
              <a:t>акустичен детектор за контрол на целостта на стъклени прегради (врати, прозорци) - характерния звук от счупване на стъкло;</a:t>
            </a:r>
          </a:p>
          <a:p>
            <a:pPr indent="-285750" algn="just">
              <a:buFont typeface="Wingdings" pitchFamily="2" charset="2"/>
              <a:buChar char="ü"/>
            </a:pPr>
            <a:r>
              <a:rPr lang="bg-BG" sz="2000" dirty="0">
                <a:solidFill>
                  <a:schemeClr val="bg1"/>
                </a:solidFill>
              </a:rPr>
              <a:t>микровълнов детектор - доплеровият ефект от движение на плътно тяло;</a:t>
            </a:r>
          </a:p>
          <a:p>
            <a:pPr indent="-285750" algn="just">
              <a:buFont typeface="Wingdings" pitchFamily="2" charset="2"/>
              <a:buChar char="ü"/>
            </a:pPr>
            <a:r>
              <a:rPr lang="bg-BG" sz="2000" dirty="0">
                <a:solidFill>
                  <a:schemeClr val="bg1"/>
                </a:solidFill>
              </a:rPr>
              <a:t>димооптичен детектор - наличието на дим от процес на горене;</a:t>
            </a:r>
          </a:p>
        </p:txBody>
      </p:sp>
      <p:pic>
        <p:nvPicPr>
          <p:cNvPr id="3" name="Picture 2" descr="http://newfresh.org/shop/userfiles/productimages/product_332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232">
            <a:off x="-220396" y="3401817"/>
            <a:ext cx="28575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www.paradox-alarm-systems.com/data/products/2012/02/paradox-nv500---tsifrov-infratcherven-detektor-za-dvizhenie-s-visoka-proizvoditelnost_p1_nowm_2383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63667" y1="11333" x2="34000" y2="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8371">
            <a:off x="1078866" y="4757033"/>
            <a:ext cx="1839709" cy="183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www.paradox-alarm-systems.com/data/products/2012/03/paradox-g550---bezzhitchen-akustitchen-detektor_p1_nowm_2437.jp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0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86984">
            <a:off x="6586674" y="3451753"/>
            <a:ext cx="1832781" cy="183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panda-bg.com/products/hi/hi-1137-406402-Radar-Laser-Detector-ESD7400.jp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039227"/>
            <a:ext cx="2954281" cy="295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shop.sotbg.eu/product_images/y/593/SLRe3N__59677_zoom.png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959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693" y="4876800"/>
            <a:ext cx="2408371" cy="184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11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304800"/>
            <a:ext cx="8305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285750" algn="just">
              <a:buFont typeface="Wingdings" pitchFamily="2" charset="2"/>
              <a:buChar char="ü"/>
            </a:pPr>
            <a:r>
              <a:rPr lang="bg-BG" sz="2000" dirty="0">
                <a:solidFill>
                  <a:schemeClr val="bg1"/>
                </a:solidFill>
              </a:rPr>
              <a:t>инфрачервена бариера за периметрова охрана - пресичането на лъча;</a:t>
            </a:r>
          </a:p>
          <a:p>
            <a:pPr lvl="0" indent="-285750" algn="just">
              <a:buFont typeface="Wingdings" pitchFamily="2" charset="2"/>
              <a:buChar char="ü"/>
            </a:pPr>
            <a:r>
              <a:rPr lang="bg-BG" sz="2000" dirty="0">
                <a:solidFill>
                  <a:schemeClr val="bg1"/>
                </a:solidFill>
              </a:rPr>
              <a:t>сеизмичен детектор – вибрациите на земната повърхност;</a:t>
            </a:r>
          </a:p>
          <a:p>
            <a:pPr lvl="0" indent="-285750" algn="just">
              <a:buFont typeface="Wingdings" pitchFamily="2" charset="2"/>
              <a:buChar char="ü"/>
            </a:pPr>
            <a:r>
              <a:rPr lang="bg-BG" sz="2000" dirty="0">
                <a:solidFill>
                  <a:schemeClr val="bg1"/>
                </a:solidFill>
              </a:rPr>
              <a:t>магнитен контакт - намаляването на магнитодвижещата сила от линейното преместване на постоянния магнит;</a:t>
            </a:r>
          </a:p>
          <a:p>
            <a:pPr lvl="0" indent="-285750" algn="just">
              <a:buFont typeface="Wingdings" pitchFamily="2" charset="2"/>
              <a:buChar char="ü"/>
            </a:pPr>
            <a:r>
              <a:rPr lang="bg-BG" sz="2000" dirty="0">
                <a:solidFill>
                  <a:schemeClr val="bg1"/>
                </a:solidFill>
              </a:rPr>
              <a:t>безконтактен четец - приема кода на чип картата;</a:t>
            </a:r>
          </a:p>
          <a:p>
            <a:pPr lvl="0" indent="-285750" algn="just">
              <a:buFont typeface="Wingdings" pitchFamily="2" charset="2"/>
              <a:buChar char="ü"/>
            </a:pPr>
            <a:r>
              <a:rPr lang="bg-BG" sz="2000" dirty="0">
                <a:solidFill>
                  <a:schemeClr val="bg1"/>
                </a:solidFill>
              </a:rPr>
              <a:t>биометричен четец - контролира наличие на определени признаци (шаблон) в разпознавания обект (ръка, пръстов отпечатък, око, форма на ръка, ухо и др.)</a:t>
            </a:r>
          </a:p>
        </p:txBody>
      </p:sp>
      <p:pic>
        <p:nvPicPr>
          <p:cNvPr id="3" name="Picture 2" descr="http://www.sectron.com/uploads/images/Promi1000PC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2993" y1="82160" x2="9124" y2="48357"/>
                        <a14:foregroundMark x1="3285" y1="23239" x2="1825" y2="2347"/>
                        <a14:foregroundMark x1="94161" y1="10094" x2="90511" y2="89437"/>
                        <a14:foregroundMark x1="60219" y1="19953" x2="52555" y2="14789"/>
                        <a14:foregroundMark x1="35036" y1="14789" x2="26642" y2="48357"/>
                        <a14:foregroundMark x1="29197" y1="56808" x2="27372" y2="13380"/>
                        <a14:foregroundMark x1="41971" y1="16432" x2="41971" y2="58920"/>
                        <a14:foregroundMark x1="58029" y1="60563" x2="56569" y2="19249"/>
                        <a14:foregroundMark x1="80657" y1="34742" x2="80657" y2="34742"/>
                        <a14:foregroundMark x1="15328" y1="74648" x2="27737" y2="89437"/>
                        <a14:foregroundMark x1="21533" y1="939" x2="31387" y2="14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0" y="2647950"/>
            <a:ext cx="260985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videoprosys.com/images/prods/TC550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00" b="95500" l="4250" r="97250">
                        <a14:foregroundMark x1="29750" y1="6750" x2="45250" y2="7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25" y="277632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11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914400"/>
            <a:ext cx="8610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	</a:t>
            </a:r>
            <a:r>
              <a:rPr lang="bg-BG" sz="2000" dirty="0" smtClean="0">
                <a:solidFill>
                  <a:schemeClr val="bg1"/>
                </a:solidFill>
              </a:rPr>
              <a:t>Електронните </a:t>
            </a:r>
            <a:r>
              <a:rPr lang="bg-BG" sz="2000" dirty="0">
                <a:solidFill>
                  <a:schemeClr val="bg1"/>
                </a:solidFill>
              </a:rPr>
              <a:t>системи са много по-работоспособни, надеждни и по-трудно преодолими. Основното изискване към тях е да идентифицират своевременно всяко състояние, показващо наличието на опасност.</a:t>
            </a:r>
          </a:p>
          <a:p>
            <a:pPr algn="just"/>
            <a:r>
              <a:rPr lang="bg-BG" sz="2000" dirty="0">
                <a:solidFill>
                  <a:schemeClr val="bg1"/>
                </a:solidFill>
              </a:rPr>
              <a:t>	Както вярното, така и фалшивото алармиране изисква незабавна реакция на персонала на охранителната фирма, което е свързано с високи разходи и излага на допълнителни рискове използваните технически средства и хора.</a:t>
            </a:r>
          </a:p>
        </p:txBody>
      </p:sp>
      <p:pic>
        <p:nvPicPr>
          <p:cNvPr id="5122" name="Picture 2" descr="C:\Users\Ludvik\Desktop\cctv-and-security-and-alarm-specialis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3403" l="0" r="94521">
                        <a14:foregroundMark x1="15411" y1="7986" x2="15411" y2="7986"/>
                        <a14:foregroundMark x1="6507" y1="9375" x2="6507" y2="9375"/>
                        <a14:foregroundMark x1="17123" y1="12153" x2="17123" y2="12153"/>
                        <a14:foregroundMark x1="11301" y1="5556" x2="11301" y2="5556"/>
                        <a14:foregroundMark x1="11301" y1="5556" x2="16096" y2="6597"/>
                        <a14:foregroundMark x1="7192" y1="9722" x2="17123" y2="12500"/>
                        <a14:foregroundMark x1="11301" y1="5903" x2="6507" y2="8333"/>
                        <a14:foregroundMark x1="9247" y1="7292" x2="6507" y2="3819"/>
                        <a14:foregroundMark x1="17466" y1="11806" x2="23973" y2="9722"/>
                        <a14:foregroundMark x1="9247" y1="18403" x2="9247" y2="18403"/>
                        <a14:foregroundMark x1="15753" y1="87847" x2="15753" y2="87847"/>
                        <a14:foregroundMark x1="15753" y1="87847" x2="21918" y2="93403"/>
                        <a14:foregroundMark x1="48288" y1="88542" x2="48288" y2="88542"/>
                        <a14:foregroundMark x1="46918" y1="70833" x2="46918" y2="70833"/>
                        <a14:foregroundMark x1="61986" y1="49653" x2="61986" y2="49653"/>
                        <a14:foregroundMark x1="75000" y1="45139" x2="75000" y2="45139"/>
                        <a14:foregroundMark x1="78767" y1="43056" x2="78767" y2="43056"/>
                        <a14:foregroundMark x1="81849" y1="41319" x2="81849" y2="41319"/>
                        <a14:foregroundMark x1="67466" y1="62153" x2="67466" y2="62153"/>
                        <a14:foregroundMark x1="6507" y1="19097" x2="6507" y2="190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941529"/>
            <a:ext cx="3352800" cy="330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dvik\Desktop\Fotolia_33685578_XS.jpg"/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3447" y1="25342" x2="43447" y2="25342"/>
                        <a14:foregroundMark x1="51699" y1="25342" x2="51699" y2="25342"/>
                        <a14:foregroundMark x1="65777" y1="45548" x2="65777" y2="45548"/>
                        <a14:foregroundMark x1="73786" y1="34589" x2="73786" y2="34589"/>
                        <a14:foregroundMark x1="82039" y1="21575" x2="82039" y2="21575"/>
                        <a14:foregroundMark x1="78155" y1="67123" x2="78155" y2="67123"/>
                        <a14:foregroundMark x1="50000" y1="16781" x2="50000" y2="16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24200"/>
            <a:ext cx="4246845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21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609600"/>
            <a:ext cx="8610600" cy="16312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bg1"/>
                </a:solidFill>
              </a:defRPr>
            </a:lvl1pPr>
          </a:lstStyle>
          <a:p>
            <a:r>
              <a:rPr lang="en-US" sz="2000" dirty="0" smtClean="0"/>
              <a:t>	</a:t>
            </a:r>
            <a:r>
              <a:rPr lang="bg-BG" sz="2000" dirty="0" smtClean="0"/>
              <a:t>Още </a:t>
            </a:r>
            <a:r>
              <a:rPr lang="bg-BG" sz="2000" dirty="0"/>
              <a:t>в древността човекът осъзнава, че колкото по-рано се знае за опасността, толкова по-лесно ще бъде справянето с нея. Затова и границите на охрана се разширяват от самия обект (или субект) към обхващане на заобикалящата го среда.</a:t>
            </a:r>
          </a:p>
          <a:p>
            <a:r>
              <a:rPr lang="bg-BG" sz="2000" dirty="0"/>
              <a:t>	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4077831"/>
            <a:ext cx="39751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	</a:t>
            </a:r>
            <a:r>
              <a:rPr lang="bg-BG" sz="2000" dirty="0" smtClean="0">
                <a:solidFill>
                  <a:schemeClr val="bg1"/>
                </a:solidFill>
              </a:rPr>
              <a:t>С </a:t>
            </a:r>
            <a:r>
              <a:rPr lang="bg-BG" sz="2000" dirty="0">
                <a:solidFill>
                  <a:schemeClr val="bg1"/>
                </a:solidFill>
              </a:rPr>
              <a:t>появата на електронните системи за сигурност, процесът на охрана преминава от сферата на човешката бдителност към сферата на човешката изобретателност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bg-BG" sz="2000" dirty="0">
              <a:solidFill>
                <a:schemeClr val="bg1"/>
              </a:solidFill>
            </a:endParaRPr>
          </a:p>
        </p:txBody>
      </p:sp>
      <p:pic>
        <p:nvPicPr>
          <p:cNvPr id="4098" name="Picture 2" descr="C:\Users\Ludvik\Desktop\combination_lock.gif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05000"/>
            <a:ext cx="1916906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Ludvik\Desktop\LCD-Screen-GSM-Alarm-System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8778" y1="12239" x2="8778" y2="12239"/>
                        <a14:foregroundMark x1="19966" y1="45672" x2="19966" y2="45672"/>
                        <a14:foregroundMark x1="9294" y1="64478" x2="9294" y2="64478"/>
                        <a14:foregroundMark x1="18933" y1="87463" x2="18933" y2="87463"/>
                        <a14:foregroundMark x1="18933" y1="15522" x2="18933" y2="15522"/>
                        <a14:foregroundMark x1="32358" y1="12239" x2="32358" y2="12239"/>
                        <a14:foregroundMark x1="78485" y1="14030" x2="78485" y2="14030"/>
                        <a14:foregroundMark x1="89673" y1="48358" x2="89673" y2="48358"/>
                        <a14:foregroundMark x1="90361" y1="16418" x2="90361" y2="16418"/>
                        <a14:foregroundMark x1="80723" y1="48060" x2="80723" y2="48060"/>
                        <a14:foregroundMark x1="90189" y1="16716" x2="81239" y2="47164"/>
                        <a14:foregroundMark x1="9811" y1="87164" x2="9811" y2="87164"/>
                        <a14:foregroundMark x1="81583" y1="68060" x2="81583" y2="68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58" t="5845" r="6329" b="3763"/>
          <a:stretch/>
        </p:blipFill>
        <p:spPr bwMode="auto">
          <a:xfrm>
            <a:off x="4203700" y="3849638"/>
            <a:ext cx="4470400" cy="261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21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66900" y="476766"/>
            <a:ext cx="510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g-BG" u="sng" dirty="0">
                <a:solidFill>
                  <a:schemeClr val="bg1"/>
                </a:solidFill>
              </a:rPr>
              <a:t>ОБЩИ СВЕДЕНИЯ ЗА АЛАРМЕНИТЕ СИСТЕМИ</a:t>
            </a:r>
          </a:p>
        </p:txBody>
      </p:sp>
      <p:sp>
        <p:nvSpPr>
          <p:cNvPr id="4" name="Rectangle 3"/>
          <p:cNvSpPr/>
          <p:nvPr/>
        </p:nvSpPr>
        <p:spPr>
          <a:xfrm>
            <a:off x="1919877" y="990600"/>
            <a:ext cx="24997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g-BG" u="sng" dirty="0">
                <a:solidFill>
                  <a:schemeClr val="bg1"/>
                </a:solidFill>
              </a:rPr>
              <a:t>1.1.1. Място и функции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752600"/>
            <a:ext cx="9144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bg-BG" dirty="0">
                <a:solidFill>
                  <a:schemeClr val="bg1"/>
                </a:solidFill>
              </a:rPr>
              <a:t> В последните </a:t>
            </a:r>
            <a:r>
              <a:rPr lang="ru-RU" dirty="0">
                <a:solidFill>
                  <a:schemeClr val="bg1"/>
                </a:solidFill>
              </a:rPr>
              <a:t>десетилетия </a:t>
            </a:r>
            <a:r>
              <a:rPr lang="bg-BG" dirty="0">
                <a:solidFill>
                  <a:schemeClr val="bg1"/>
                </a:solidFill>
              </a:rPr>
              <a:t>престъпленията се увеличиха многократно. Престъпниците имат различни цели:</a:t>
            </a:r>
          </a:p>
          <a:p>
            <a:pPr marL="285750" indent="-285750" algn="just">
              <a:buFont typeface="Wingdings" pitchFamily="2" charset="2"/>
              <a:buChar char="ü"/>
            </a:pPr>
            <a:r>
              <a:rPr lang="bg-BG" dirty="0">
                <a:solidFill>
                  <a:schemeClr val="bg1"/>
                </a:solidFill>
              </a:rPr>
              <a:t>нападение с цел обир, кражба с взлом, при която се отварят хранилища за пари и ценности;</a:t>
            </a:r>
          </a:p>
          <a:p>
            <a:pPr marL="285750" indent="-285750" algn="just">
              <a:buFont typeface="Wingdings" pitchFamily="2" charset="2"/>
              <a:buChar char="ü"/>
            </a:pPr>
            <a:r>
              <a:rPr lang="bg-BG" dirty="0">
                <a:solidFill>
                  <a:schemeClr val="bg1"/>
                </a:solidFill>
              </a:rPr>
              <a:t>кражба с взлом на стойностни предмети в т.ч. предмети на изкуството, оръжие, и др.;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itchFamily="2" charset="2"/>
              <a:buChar char="ü"/>
            </a:pPr>
            <a:r>
              <a:rPr lang="bg-BG" dirty="0">
                <a:solidFill>
                  <a:schemeClr val="bg1"/>
                </a:solidFill>
              </a:rPr>
              <a:t>шпиониране с цел узнаване на тайни;</a:t>
            </a:r>
          </a:p>
          <a:p>
            <a:pPr algn="just"/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146" name="Picture 2" descr="D:\Games\snimki\Alarm-Systems-Ottawa-Burglar-©-Christos-Georghiou-Fotoli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9" b="89720" l="12032" r="89840">
                        <a14:foregroundMark x1="25668" y1="51090" x2="25668" y2="51090"/>
                        <a14:foregroundMark x1="25401" y1="50779" x2="40909" y2="49533"/>
                        <a14:foregroundMark x1="22995" y1="47040" x2="22995" y2="470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45" t="6202" r="8169" b="9547"/>
          <a:stretch/>
        </p:blipFill>
        <p:spPr bwMode="auto">
          <a:xfrm>
            <a:off x="4724400" y="4953000"/>
            <a:ext cx="1574410" cy="153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Games\snimki\home-security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1059" r="93412">
                        <a14:foregroundMark x1="16235" y1="40071" x2="28235" y2="15603"/>
                        <a14:foregroundMark x1="28471" y1="14894" x2="40235" y2="47163"/>
                        <a14:foregroundMark x1="42824" y1="9574" x2="57412" y2="5319"/>
                        <a14:foregroundMark x1="77412" y1="14539" x2="77412" y2="14539"/>
                        <a14:foregroundMark x1="75529" y1="52482" x2="75529" y2="52482"/>
                        <a14:foregroundMark x1="75294" y1="53191" x2="82353" y2="54610"/>
                        <a14:foregroundMark x1="35529" y1="5319" x2="32471" y2="8156"/>
                        <a14:foregroundMark x1="53412" y1="91844" x2="53412" y2="91844"/>
                        <a14:foregroundMark x1="55294" y1="84043" x2="55294" y2="84043"/>
                        <a14:foregroundMark x1="54588" y1="89007" x2="54588" y2="89007"/>
                        <a14:foregroundMark x1="50353" y1="85816" x2="50353" y2="85816"/>
                        <a14:foregroundMark x1="50588" y1="88298" x2="50588" y2="88298"/>
                        <a14:foregroundMark x1="33412" y1="10993" x2="33412" y2="10993"/>
                        <a14:backgroundMark x1="52706" y1="86170" x2="52706" y2="86170"/>
                        <a14:backgroundMark x1="35294" y1="9220" x2="35294" y2="9220"/>
                        <a14:backgroundMark x1="35529" y1="9574" x2="36706" y2="8156"/>
                        <a14:backgroundMark x1="33412" y1="12057" x2="33412" y2="12057"/>
                        <a14:backgroundMark x1="79529" y1="53901" x2="79529" y2="53901"/>
                        <a14:backgroundMark x1="77647" y1="51773" x2="77647" y2="51773"/>
                        <a14:backgroundMark x1="81882" y1="54965" x2="81882" y2="54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75" r="7014"/>
          <a:stretch/>
        </p:blipFill>
        <p:spPr bwMode="auto">
          <a:xfrm>
            <a:off x="304800" y="3461731"/>
            <a:ext cx="3911600" cy="324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21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828800"/>
            <a:ext cx="7162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bg-BG" sz="2000" dirty="0">
                <a:solidFill>
                  <a:schemeClr val="bg1"/>
                </a:solidFill>
              </a:rPr>
              <a:t>вандализъм и предизвикване на пожар; 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bg-BG" sz="2000" dirty="0">
                <a:solidFill>
                  <a:schemeClr val="bg1"/>
                </a:solidFill>
              </a:rPr>
              <a:t>отвличане и задържане на заложници;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bg-BG" sz="2000" dirty="0">
                <a:solidFill>
                  <a:schemeClr val="bg1"/>
                </a:solidFill>
              </a:rPr>
              <a:t>нападение с цел убийство; 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bg-BG" sz="2000" dirty="0">
                <a:solidFill>
                  <a:schemeClr val="bg1"/>
                </a:solidFill>
              </a:rPr>
              <a:t>заличаване на следи и др.</a:t>
            </a:r>
          </a:p>
        </p:txBody>
      </p:sp>
      <p:pic>
        <p:nvPicPr>
          <p:cNvPr id="7170" name="Picture 2" descr="C:\Users\Ludvik\Desktop\squares flat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00400"/>
            <a:ext cx="3496524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Ludvik\Desktop\burglar (1).jp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2000" y1="43264" x2="65333" y2="48446"/>
                        <a14:foregroundMark x1="84833" y1="11140" x2="90833" y2="440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726" y="2514600"/>
            <a:ext cx="544938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21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2600" y="392668"/>
            <a:ext cx="434340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u="sng">
                <a:solidFill>
                  <a:schemeClr val="bg1"/>
                </a:solidFill>
              </a:defRPr>
            </a:lvl1pPr>
          </a:lstStyle>
          <a:p>
            <a:r>
              <a:rPr lang="bg-BG" sz="2000" dirty="0"/>
              <a:t>1.1.2.Видове алармени системи 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143000"/>
            <a:ext cx="8763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	</a:t>
            </a:r>
            <a:r>
              <a:rPr lang="bg-BG" sz="2000" dirty="0" smtClean="0">
                <a:solidFill>
                  <a:schemeClr val="bg1"/>
                </a:solidFill>
              </a:rPr>
              <a:t>В </a:t>
            </a:r>
            <a:r>
              <a:rPr lang="bg-BG" sz="2000" dirty="0">
                <a:solidFill>
                  <a:schemeClr val="bg1"/>
                </a:solidFill>
              </a:rPr>
              <a:t>най-общия случай те контролират някакво събитие, по-често – тревожно. Контролираното тревожно събитие (КТС) може да е пожар, проникване на нарушител </a:t>
            </a:r>
            <a:r>
              <a:rPr lang="bg-BG" sz="2000" dirty="0" smtClean="0">
                <a:solidFill>
                  <a:schemeClr val="bg1"/>
                </a:solidFill>
              </a:rPr>
              <a:t>в </a:t>
            </a:r>
            <a:r>
              <a:rPr lang="bg-BG" sz="2000" dirty="0">
                <a:solidFill>
                  <a:schemeClr val="bg1"/>
                </a:solidFill>
              </a:rPr>
              <a:t>забраненото пространство, неоторизиран достъп, промишлена или битова авария, природно бедствие и т.н. </a:t>
            </a:r>
          </a:p>
        </p:txBody>
      </p:sp>
      <p:pic>
        <p:nvPicPr>
          <p:cNvPr id="9218" name="Picture 2" descr="C:\Users\Ludvik\Desktop\Burglar.gif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36" y="2796134"/>
            <a:ext cx="3529664" cy="37570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Ludvik\Desktop\fire.gif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89968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92" r="9183"/>
          <a:stretch/>
        </p:blipFill>
        <p:spPr bwMode="auto">
          <a:xfrm>
            <a:off x="7099300" y="5029200"/>
            <a:ext cx="1905000" cy="1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21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990600"/>
            <a:ext cx="8686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	</a:t>
            </a:r>
            <a:r>
              <a:rPr lang="bg-BG" sz="2000" dirty="0" smtClean="0">
                <a:solidFill>
                  <a:schemeClr val="bg1"/>
                </a:solidFill>
              </a:rPr>
              <a:t>Днес </a:t>
            </a:r>
            <a:r>
              <a:rPr lang="bg-BG" sz="2000" dirty="0">
                <a:solidFill>
                  <a:schemeClr val="bg1"/>
                </a:solidFill>
              </a:rPr>
              <a:t>тяхното значение нараства неимоверно. При охрана на банки, сейфове, административни и обществени сгради, летища, офиси, складове, магазини, апартаменти и вили, моторни превозни средства, музеи, както и на личната безопасност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bg-BG" sz="20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52600" y="533400"/>
            <a:ext cx="4637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g-BG" sz="2000" u="sng" dirty="0">
                <a:solidFill>
                  <a:schemeClr val="bg1"/>
                </a:solidFill>
              </a:rPr>
              <a:t>Известителни и охранителни системи </a:t>
            </a:r>
          </a:p>
        </p:txBody>
      </p:sp>
      <p:pic>
        <p:nvPicPr>
          <p:cNvPr id="8194" name="Picture 2" descr="D:\Games\snimki\safe-installati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167" b="96000" l="15167" r="89500">
                        <a14:foregroundMark x1="57167" y1="69333" x2="58333" y2="5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22" t="13774" r="15556" b="7893"/>
          <a:stretch/>
        </p:blipFill>
        <p:spPr bwMode="auto">
          <a:xfrm>
            <a:off x="381000" y="2326739"/>
            <a:ext cx="1676400" cy="195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:\Games\308004010500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159000"/>
            <a:ext cx="5334000" cy="448321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96521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066800"/>
            <a:ext cx="8610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	</a:t>
            </a:r>
            <a:r>
              <a:rPr lang="bg-BG" sz="2000" dirty="0" smtClean="0">
                <a:solidFill>
                  <a:schemeClr val="bg1"/>
                </a:solidFill>
              </a:rPr>
              <a:t>Според </a:t>
            </a:r>
            <a:r>
              <a:rPr lang="bg-BG" sz="2000" dirty="0">
                <a:solidFill>
                  <a:schemeClr val="bg1"/>
                </a:solidFill>
              </a:rPr>
              <a:t>приложението на алармените системи те могат да се класифицират съобразно обектите, които охраняват като  системи за: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bg-BG" sz="2000" dirty="0">
                <a:solidFill>
                  <a:schemeClr val="bg1"/>
                </a:solidFill>
              </a:rPr>
              <a:t>домашни обекти;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bg-BG" sz="2000" dirty="0">
                <a:solidFill>
                  <a:schemeClr val="bg1"/>
                </a:solidFill>
              </a:rPr>
              <a:t>търговски обекти;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bg-BG" sz="2000" dirty="0">
                <a:solidFill>
                  <a:schemeClr val="bg1"/>
                </a:solidFill>
              </a:rPr>
              <a:t>индустриални обек</a:t>
            </a:r>
            <a:r>
              <a:rPr lang="ru-RU" sz="2000" dirty="0">
                <a:solidFill>
                  <a:schemeClr val="bg1"/>
                </a:solidFill>
              </a:rPr>
              <a:t>ти;</a:t>
            </a:r>
            <a:endParaRPr lang="bg-BG" sz="2000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</a:rPr>
              <a:t>военни обекти;</a:t>
            </a:r>
            <a:endParaRPr lang="bg-BG" sz="2000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</a:rPr>
              <a:t>битови обекти;</a:t>
            </a:r>
            <a:endParaRPr lang="bg-BG" sz="2000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ru-RU" sz="2000" dirty="0" smtClean="0">
                <a:solidFill>
                  <a:schemeClr val="bg1"/>
                </a:solidFill>
              </a:rPr>
              <a:t>природни </a:t>
            </a:r>
            <a:r>
              <a:rPr lang="ru-RU" sz="2000" dirty="0">
                <a:solidFill>
                  <a:schemeClr val="bg1"/>
                </a:solidFill>
              </a:rPr>
              <a:t>обекти</a:t>
            </a:r>
            <a:r>
              <a:rPr lang="bg-BG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Picture 2" descr="http://wirelesshomesecuritycompanies.com/wp-content/uploads/2011/05/wireless-home-security-burglar-alarm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797194"/>
            <a:ext cx="3581400" cy="23207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www.digi.com/learningcenter/images/appstories/as103rcm3710-deltabit-med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733800"/>
            <a:ext cx="2971800" cy="23196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us.123rf.com/400wm/400/400/olmarmar/olmarmar1011/olmarmar101100146/8269432-security-cameras-outdoors-nature-secure-area--industrial-monitor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3903026"/>
            <a:ext cx="2362200" cy="15767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pojarna.files.wordpress.com/2011/02/firesystems1.jpg?w=64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817487"/>
            <a:ext cx="3184543" cy="12738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21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328</TotalTime>
  <Words>383</Words>
  <Application>Microsoft Office PowerPoint</Application>
  <PresentationFormat>On-screen Show (4:3)</PresentationFormat>
  <Paragraphs>110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Office Theme</vt:lpstr>
      <vt:lpstr>Horizon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Ludvik</dc:creator>
  <cp:lastModifiedBy>User</cp:lastModifiedBy>
  <cp:revision>30</cp:revision>
  <dcterms:created xsi:type="dcterms:W3CDTF">2006-08-16T00:00:00Z</dcterms:created>
  <dcterms:modified xsi:type="dcterms:W3CDTF">2012-04-11T07:40:01Z</dcterms:modified>
</cp:coreProperties>
</file>